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69" r:id="rId17"/>
    <p:sldId id="273" r:id="rId18"/>
    <p:sldId id="270" r:id="rId19"/>
    <p:sldId id="274" r:id="rId20"/>
    <p:sldId id="283" r:id="rId21"/>
    <p:sldId id="276" r:id="rId22"/>
    <p:sldId id="278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86323" autoAdjust="0"/>
  </p:normalViewPr>
  <p:slideViewPr>
    <p:cSldViewPr>
      <p:cViewPr varScale="1">
        <p:scale>
          <a:sx n="74" d="100"/>
          <a:sy n="74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7BB7-238D-4A6D-89C0-C12EFF30A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4CB026-1BD2-454B-B67E-C58F8F06125E}" type="datetimeFigureOut">
              <a:rPr lang="ru-RU" smtClean="0"/>
              <a:t>10.08.2020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E57959-9165-4A15-8694-0E7967DFFC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ru.wikipedia.org/wiki/%D0%9F%D0%B0%D1%80%D0%B0%D0%BB%D0%B8%D1%87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://ru.wikipedia.org/wiki/%D0%93%D0%B8%D0%BF%D0%BF%D0%BE%D0%BA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0%BA" TargetMode="External"/><Relationship Id="rId5" Type="http://schemas.openxmlformats.org/officeDocument/2006/relationships/hyperlink" Target="http://ru.wikipedia.org/wiki/%D0%9C%D0%B0%D0%BD%D0%B4%D1%80%D0%B0%D0%B3%D0%BE%D1%80%D0%B0" TargetMode="External"/><Relationship Id="rId4" Type="http://schemas.openxmlformats.org/officeDocument/2006/relationships/hyperlink" Target="http://ru.wikipedia.org/wiki/%D0%93%D0%B0%D0%BB%D0%B5%D0%B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33.jpeg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Наркотики, курение, алкоголизм.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4563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Многие наркоманы живут не более 5 лет после первого раза приема наркотиков, хотя и тут есть исключения некоторый погибают через 6 месяцев, либо живут с этим 15 лет. Основной причиной является </a:t>
            </a:r>
            <a:r>
              <a:rPr lang="ru-RU" b="1" dirty="0">
                <a:solidFill>
                  <a:srgbClr val="FFFF00"/>
                </a:solidFill>
              </a:rPr>
              <a:t>передозировка наркотиками.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Другими словами смерть наступает в результате большого приема наркотиков. Причины смерти: остановка сердца и дыхания </a:t>
            </a: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ru-RU" b="1" dirty="0">
                <a:solidFill>
                  <a:srgbClr val="FFFF00"/>
                </a:solidFill>
              </a:rPr>
              <a:t>легкие просто разрывает на мелкие кусочки</a:t>
            </a:r>
            <a:r>
              <a:rPr lang="ru-RU" dirty="0">
                <a:solidFill>
                  <a:srgbClr val="FFFF00"/>
                </a:solidFill>
              </a:rPr>
              <a:t>).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Причиной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смерти наркомана может стать также сепсис, либо нормальными словами — заряжение крови, а также патология печени, и болезни других внутренних органов.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главное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ваше здоровье и вашу жизнь, которая дается нам один раз!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Последствия.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08712" cy="42473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2700" b="1" dirty="0">
                <a:solidFill>
                  <a:srgbClr val="000000"/>
                </a:solidFill>
                <a:effectLst/>
                <a:latin typeface="Arial"/>
              </a:rPr>
              <a:t>Жизнь наркомана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, солдат воевавший в Афганистане еще при СССР, именно там он начал употреблять наркотики. По его словам нет ничего лучшего, чем наркотики.</a:t>
            </a:r>
            <a:r>
              <a:rPr lang="ru-RU" dirty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0106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Фотографии людей до и после того, как они начали принимать наркотики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77156" name="Picture 4" descr="newfa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35275"/>
            <a:ext cx="3073400" cy="230505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 descr="fac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952750" cy="18605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face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879725" cy="1814512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9" name="Picture 7" descr="face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952750" cy="18605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0" name="Picture 8" descr="faces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9725" cy="1814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59765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ru-RU" b="1" u="sng" dirty="0" smtClean="0">
                <a:solidFill>
                  <a:srgbClr val="FFFF00"/>
                </a:solidFill>
              </a:rPr>
              <a:t>Правило  первое</a:t>
            </a:r>
            <a:r>
              <a:rPr lang="ru-RU" b="1" u="sng" dirty="0">
                <a:solidFill>
                  <a:srgbClr val="FFFF00"/>
                </a:solidFill>
              </a:rPr>
              <a:t>.</a:t>
            </a:r>
            <a:r>
              <a:rPr lang="ru-RU" b="1" dirty="0"/>
              <a:t> Всегда вырабатывайте в себе слово НЕТ для любых наркотиков.</a:t>
            </a:r>
            <a:endParaRPr lang="ru-RU" dirty="0"/>
          </a:p>
          <a:p>
            <a:r>
              <a:rPr lang="ru-RU" b="1" u="sng" dirty="0" smtClean="0">
                <a:solidFill>
                  <a:srgbClr val="FFFF00"/>
                </a:solidFill>
              </a:rPr>
              <a:t>Второе  правило</a:t>
            </a:r>
            <a:r>
              <a:rPr lang="ru-RU" b="1" u="sng" dirty="0">
                <a:solidFill>
                  <a:srgbClr val="FFFF00"/>
                </a:solidFill>
              </a:rPr>
              <a:t>.</a:t>
            </a:r>
            <a:r>
              <a:rPr lang="ru-RU" b="1" dirty="0"/>
              <a:t> Выработайте в себе чувство удовольствия от повседневных дел.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Скажите НЕТ безделью, занимайтесь спортом, учебой, посещайте  различные  кружки,  помогайте  своим родителям  по дому. Итак</a:t>
            </a:r>
            <a:r>
              <a:rPr lang="ru-RU" dirty="0"/>
              <a:t>, скажите, НЕТ безделью и праздному </a:t>
            </a:r>
            <a:r>
              <a:rPr lang="ru-RU" dirty="0" smtClean="0"/>
              <a:t> времяпрепровождению</a:t>
            </a:r>
            <a:r>
              <a:rPr lang="ru-RU" dirty="0"/>
              <a:t>.</a:t>
            </a:r>
          </a:p>
          <a:p>
            <a:r>
              <a:rPr lang="ru-RU" b="1" u="sng" dirty="0" smtClean="0">
                <a:solidFill>
                  <a:srgbClr val="FFFF00"/>
                </a:solidFill>
              </a:rPr>
              <a:t>Третье </a:t>
            </a:r>
            <a:r>
              <a:rPr lang="ru-RU" b="1" u="sng" dirty="0">
                <a:solidFill>
                  <a:srgbClr val="FFFF00"/>
                </a:solidFill>
              </a:rPr>
              <a:t>правило.</a:t>
            </a:r>
            <a:r>
              <a:rPr lang="ru-RU" b="1" dirty="0"/>
              <a:t> Тщательно выбирайте себе друзей.</a:t>
            </a:r>
            <a:endParaRPr lang="ru-RU" dirty="0"/>
          </a:p>
          <a:p>
            <a:r>
              <a:rPr lang="ru-RU" b="1" u="sng" dirty="0" smtClean="0">
                <a:solidFill>
                  <a:srgbClr val="FFFF00"/>
                </a:solidFill>
              </a:rPr>
              <a:t>Правило </a:t>
            </a:r>
            <a:r>
              <a:rPr lang="ru-RU" b="1" u="sng" dirty="0">
                <a:solidFill>
                  <a:srgbClr val="FFFF00"/>
                </a:solidFill>
              </a:rPr>
              <a:t>четвертое.</a:t>
            </a:r>
            <a:r>
              <a:rPr lang="ru-RU" b="1" dirty="0"/>
              <a:t> Скажите НЕТ своей стеснительности и </a:t>
            </a:r>
            <a:r>
              <a:rPr lang="ru-RU" b="1" dirty="0" smtClean="0"/>
              <a:t> неустойчивости</a:t>
            </a:r>
            <a:r>
              <a:rPr lang="ru-RU" b="1" dirty="0"/>
              <a:t>, </a:t>
            </a:r>
            <a:r>
              <a:rPr lang="ru-RU" b="1" dirty="0" smtClean="0"/>
              <a:t> когда  вам </a:t>
            </a:r>
            <a:r>
              <a:rPr lang="ru-RU" b="1" dirty="0"/>
              <a:t>предложат </a:t>
            </a:r>
            <a:r>
              <a:rPr lang="ru-RU" b="1" dirty="0" smtClean="0"/>
              <a:t> наркотики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92D050"/>
                </a:solidFill>
              </a:rPr>
              <a:t>Помните, ваша жизнь дороже всего. Многие стали зависимы, лишь потому, что не смогли отказать в </a:t>
            </a:r>
            <a:r>
              <a:rPr lang="ru-RU" dirty="0" smtClean="0">
                <a:solidFill>
                  <a:srgbClr val="92D050"/>
                </a:solidFill>
              </a:rPr>
              <a:t>первый  </a:t>
            </a:r>
            <a:r>
              <a:rPr lang="ru-RU" dirty="0">
                <a:solidFill>
                  <a:srgbClr val="92D050"/>
                </a:solidFill>
              </a:rPr>
              <a:t>раз. Кто бы вам ни предлагал наркотики, сразу же отказывайтесь. Вы не обязаны всем и каждому объяснять, почему вы отказались, просто скажите «Не хочу и все».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solidFill>
                  <a:srgbClr val="FF5050"/>
                </a:solidFill>
                <a:effectLst/>
                <a:latin typeface="Bookman Old Style" pitchFamily="18" charset="0"/>
              </a:rPr>
              <a:t>4 правила «Нет» наркотикам</a:t>
            </a:r>
            <a:endParaRPr lang="ru-RU" dirty="0">
              <a:solidFill>
                <a:srgbClr val="FF5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560840" cy="424847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b="1" i="1" u="sng" dirty="0"/>
              <a:t>Курение табака (никотинизм</a:t>
            </a:r>
            <a:r>
              <a:rPr lang="ru-RU" i="1" dirty="0"/>
              <a:t>) </a:t>
            </a:r>
            <a:r>
              <a:rPr lang="ru-RU" dirty="0"/>
              <a:t>— вредная привычка,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заключающаяся во вдыхании дыма тлеющего табака</a:t>
            </a:r>
            <a:r>
              <a:rPr lang="ru-RU" dirty="0"/>
              <a:t>. Можно сказать, что это одна из форм </a:t>
            </a:r>
            <a:r>
              <a:rPr lang="ru-RU" b="1" dirty="0">
                <a:solidFill>
                  <a:srgbClr val="FFFF00"/>
                </a:solidFill>
              </a:rPr>
              <a:t>токсикомании. </a:t>
            </a:r>
            <a:r>
              <a:rPr lang="ru-RU" dirty="0"/>
              <a:t>Курение оказывает отрицательное влияние на здоровье курильщиков и окружающих лиц.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Курение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Курение - самая распространенная причина преждевременной смерти и потери работоспособности.</a:t>
            </a:r>
          </a:p>
          <a:p>
            <a:r>
              <a:rPr lang="ru-RU" dirty="0">
                <a:latin typeface="Bookman Old Style" pitchFamily="18" charset="0"/>
              </a:rPr>
              <a:t>В целом в мире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курение убивает более 3 млн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человек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год </a:t>
            </a:r>
            <a:r>
              <a:rPr lang="ru-RU" dirty="0">
                <a:latin typeface="Bookman Old Style" pitchFamily="18" charset="0"/>
              </a:rPr>
              <a:t>и если такая тенденция сохранится, то к 2020 г. это количество может достичь 10 млн.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Недавние международные исследования показали, что курение укорачивает жизнь в среднем на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20-25 лет.</a:t>
            </a:r>
          </a:p>
          <a:p>
            <a:r>
              <a:rPr lang="ru-RU" dirty="0">
                <a:latin typeface="Bookman Old Style" pitchFamily="18" charset="0"/>
              </a:rPr>
              <a:t>На сегодняшний день в России </a:t>
            </a:r>
            <a:r>
              <a:rPr lang="ru-RU" dirty="0" smtClean="0">
                <a:latin typeface="Bookman Old Style" pitchFamily="18" charset="0"/>
              </a:rPr>
              <a:t>курят</a:t>
            </a:r>
          </a:p>
          <a:p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sz="2500" b="1" dirty="0">
                <a:solidFill>
                  <a:srgbClr val="0070C0"/>
                </a:solidFill>
                <a:latin typeface="Bookman Old Style" pitchFamily="18" charset="0"/>
              </a:rPr>
              <a:t>67% мужчин,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40% женщин </a:t>
            </a:r>
            <a:r>
              <a:rPr lang="ru-RU" sz="2500" b="1" dirty="0">
                <a:solidFill>
                  <a:srgbClr val="92D050"/>
                </a:solidFill>
                <a:latin typeface="Bookman Old Style" pitchFamily="18" charset="0"/>
              </a:rPr>
              <a:t>и 50% </a:t>
            </a:r>
            <a:r>
              <a:rPr lang="ru-RU" sz="2500" b="1" dirty="0" smtClean="0">
                <a:solidFill>
                  <a:srgbClr val="92D050"/>
                </a:solidFill>
                <a:latin typeface="Bookman Old Style" pitchFamily="18" charset="0"/>
              </a:rPr>
              <a:t>подростков</a:t>
            </a:r>
            <a:r>
              <a:rPr lang="ru-RU" sz="2500" b="1" dirty="0">
                <a:latin typeface="Bookman Old Style" pitchFamily="18" charset="0"/>
              </a:rPr>
              <a:t>.</a:t>
            </a:r>
            <a:endParaRPr lang="ru-RU" sz="2500" b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500 </a:t>
            </a:r>
            <a:r>
              <a:rPr lang="ru-RU" b="1" i="1" dirty="0">
                <a:solidFill>
                  <a:schemeClr val="bg1"/>
                </a:solidFill>
                <a:latin typeface="Bookman Old Style" pitchFamily="18" charset="0"/>
              </a:rPr>
              <a:t>000 человек ежегодно умирают от курения в России. Каждый 10-й умирающий в мире от курения россиянин.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Общие сведения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dirty="0"/>
              <a:t>Самой грозной расплатой за курение считается рак легких, почек. Серьезную опасность представляет табак для сердца, курение вызывает обизвесткование сосудов, негативное воздействие на потребление кислорода. Никотин – непосредственная причина ампутации ног.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 курения.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05981"/>
            <a:ext cx="4104456" cy="2705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39" y="3798627"/>
            <a:ext cx="3732064" cy="2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При  пассивном  курении  некурящий человек  страдает  больше</a:t>
            </a:r>
          </a:p>
        </p:txBody>
      </p:sp>
      <p:pic>
        <p:nvPicPr>
          <p:cNvPr id="11267" name="Picture 5" descr="{60948C64-3001-4DCF-9C4C-9B1925FD6C4A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412776"/>
            <a:ext cx="6840538" cy="4968875"/>
          </a:xfrm>
        </p:spPr>
      </p:pic>
    </p:spTree>
    <p:extLst>
      <p:ext uri="{BB962C8B-B14F-4D97-AF65-F5344CB8AC3E}">
        <p14:creationId xmlns:p14="http://schemas.microsoft.com/office/powerpoint/2010/main" val="381340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168352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45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Нет  такого  </a:t>
            </a:r>
            <a:r>
              <a:rPr lang="ru-RU" sz="2800" b="1" dirty="0">
                <a:effectLst/>
              </a:rPr>
              <a:t>органа, который </a:t>
            </a:r>
            <a:r>
              <a:rPr lang="ru-RU" sz="2800" b="1" dirty="0" smtClean="0">
                <a:effectLst/>
              </a:rPr>
              <a:t> бы  </a:t>
            </a:r>
            <a:r>
              <a:rPr lang="ru-RU" sz="2800" b="1" dirty="0">
                <a:effectLst/>
              </a:rPr>
              <a:t>не </a:t>
            </a:r>
            <a:r>
              <a:rPr lang="ru-RU" sz="2800" b="1" dirty="0" smtClean="0">
                <a:effectLst/>
              </a:rPr>
              <a:t> поражался </a:t>
            </a:r>
            <a:r>
              <a:rPr lang="ru-RU" sz="2800" b="1" dirty="0">
                <a:effectLst/>
              </a:rPr>
              <a:t>табаком: </a:t>
            </a:r>
            <a:r>
              <a:rPr lang="ru-RU" sz="2800" b="1" dirty="0" smtClean="0">
                <a:effectLst/>
              </a:rPr>
              <a:t>почки  </a:t>
            </a:r>
            <a:r>
              <a:rPr lang="ru-RU" sz="2800" b="1" dirty="0">
                <a:effectLst/>
              </a:rPr>
              <a:t>и </a:t>
            </a:r>
            <a:r>
              <a:rPr lang="ru-RU" sz="2800" b="1" dirty="0" smtClean="0">
                <a:effectLst/>
              </a:rPr>
              <a:t> мочевой  пузырь</a:t>
            </a:r>
            <a:r>
              <a:rPr lang="ru-RU" sz="2800" b="1" dirty="0">
                <a:effectLst/>
              </a:rPr>
              <a:t>, половые железы </a:t>
            </a:r>
            <a:r>
              <a:rPr lang="ru-RU" sz="2800" b="1" dirty="0" smtClean="0">
                <a:effectLst/>
              </a:rPr>
              <a:t> и  кровеносные  сосуды</a:t>
            </a:r>
            <a:r>
              <a:rPr lang="ru-RU" sz="2800" b="1" dirty="0">
                <a:effectLst/>
              </a:rPr>
              <a:t>, головной </a:t>
            </a:r>
            <a:r>
              <a:rPr lang="ru-RU" sz="2800" b="1" dirty="0" smtClean="0">
                <a:effectLst/>
              </a:rPr>
              <a:t> мозг </a:t>
            </a:r>
            <a:r>
              <a:rPr lang="ru-RU" sz="2800" b="1" dirty="0">
                <a:effectLst/>
              </a:rPr>
              <a:t>и печень.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FFFF00"/>
                </a:solidFill>
                <a:effectLst/>
              </a:rPr>
              <a:t>Смертельная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доза  для  взрослого  человека содержится 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одной 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пачке сигарет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, 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если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её выкурить 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сразу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, 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а для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подростков  —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полпачки.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23762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{113CC2FF-72B8-49C3-8B82-23BAA4DDAF5D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92100"/>
            <a:ext cx="8353425" cy="6232525"/>
          </a:xfrm>
        </p:spPr>
      </p:pic>
    </p:spTree>
    <p:extLst>
      <p:ext uri="{BB962C8B-B14F-4D97-AF65-F5344CB8AC3E}">
        <p14:creationId xmlns:p14="http://schemas.microsoft.com/office/powerpoint/2010/main" val="392862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Считается, что термин </a:t>
            </a:r>
            <a:r>
              <a:rPr lang="ru-RU" i="1" dirty="0">
                <a:latin typeface="Bookman Old Style" pitchFamily="18" charset="0"/>
              </a:rPr>
              <a:t>«</a:t>
            </a:r>
            <a:r>
              <a:rPr lang="ru-RU" i="1" dirty="0" smtClean="0">
                <a:latin typeface="Bookman Old Style" pitchFamily="18" charset="0"/>
              </a:rPr>
              <a:t>ναρκωτικός»(</a:t>
            </a:r>
            <a:r>
              <a:rPr lang="ru-RU" i="1" dirty="0">
                <a:latin typeface="Bookman Old Style" pitchFamily="18" charset="0"/>
              </a:rPr>
              <a:t>наркотик</a:t>
            </a:r>
            <a:r>
              <a:rPr lang="ru-RU" i="1" dirty="0" smtClean="0">
                <a:latin typeface="Bookman Old Style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dirty="0">
                <a:latin typeface="Bookman Old Style" pitchFamily="18" charset="0"/>
              </a:rPr>
              <a:t> впервые был употреблён греческим целителем 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  <a:hlinkClick r:id="rId2" tooltip="Гиппократ"/>
              </a:rPr>
              <a:t>Гиппократом</a:t>
            </a:r>
            <a:r>
              <a:rPr lang="ru-RU" dirty="0">
                <a:latin typeface="Bookman Old Style" pitchFamily="18" charset="0"/>
              </a:rPr>
              <a:t>, — в частности, для описания веществ, </a:t>
            </a:r>
            <a:r>
              <a:rPr lang="ru-RU" dirty="0" smtClean="0">
                <a:latin typeface="Bookman Old Style" pitchFamily="18" charset="0"/>
              </a:rPr>
              <a:t> вызывающих  потерю чувствительности </a:t>
            </a:r>
            <a:r>
              <a:rPr lang="ru-RU" dirty="0">
                <a:latin typeface="Bookman Old Style" pitchFamily="18" charset="0"/>
              </a:rPr>
              <a:t>или </a:t>
            </a:r>
            <a:r>
              <a:rPr lang="ru-RU" dirty="0">
                <a:latin typeface="Bookman Old Style" pitchFamily="18" charset="0"/>
                <a:hlinkClick r:id="rId3" tooltip="Паралич"/>
              </a:rPr>
              <a:t>паралич</a:t>
            </a:r>
            <a:r>
              <a:rPr lang="ru-RU" dirty="0">
                <a:latin typeface="Bookman Old Style" pitchFamily="18" charset="0"/>
              </a:rPr>
              <a:t>. Данный термин также употреблял выдающийся врач античности Клавдий </a:t>
            </a:r>
            <a:r>
              <a:rPr lang="ru-RU" dirty="0">
                <a:latin typeface="Bookman Old Style" pitchFamily="18" charset="0"/>
                <a:hlinkClick r:id="rId4" tooltip="Гален"/>
              </a:rPr>
              <a:t>Гален</a:t>
            </a:r>
            <a:r>
              <a:rPr lang="ru-RU" dirty="0">
                <a:latin typeface="Bookman Old Style" pitchFamily="18" charset="0"/>
              </a:rPr>
              <a:t>. В качестве таких веществ Гален, например, упоминал корень </a:t>
            </a:r>
            <a:r>
              <a:rPr lang="ru-RU" dirty="0" smtClean="0">
                <a:latin typeface="Bookman Old Style" pitchFamily="18" charset="0"/>
                <a:hlinkClick r:id="rId5" tooltip="Мандрагора"/>
              </a:rPr>
              <a:t>мандрагоры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>
                <a:latin typeface="Bookman Old Style" pitchFamily="18" charset="0"/>
              </a:rPr>
              <a:t>семена эклаты и </a:t>
            </a:r>
            <a:r>
              <a:rPr lang="ru-RU" dirty="0" smtClean="0">
                <a:latin typeface="Bookman Old Style" pitchFamily="18" charset="0"/>
                <a:hlinkClick r:id="rId6" tooltip="Мак"/>
              </a:rPr>
              <a:t>мака</a:t>
            </a: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6306"/>
            <a:ext cx="1748630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3677"/>
            <a:ext cx="1126232" cy="17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4800"/>
            <a:ext cx="7186364" cy="74793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lgerian" pitchFamily="82" charset="0"/>
              </a:rPr>
              <a:t>О пьянстве </a:t>
            </a:r>
            <a:r>
              <a:rPr lang="ru-RU" b="1" dirty="0" smtClean="0">
                <a:solidFill>
                  <a:srgbClr val="0000FF"/>
                </a:solidFill>
                <a:latin typeface="Algerian" pitchFamily="82" charset="0"/>
              </a:rPr>
              <a:t>и  алкоголизме.</a:t>
            </a:r>
            <a:endParaRPr lang="ru-RU" b="1" dirty="0">
              <a:solidFill>
                <a:srgbClr val="0000FF"/>
              </a:solidFill>
              <a:latin typeface="Algerian" pitchFamily="82" charset="0"/>
            </a:endParaRPr>
          </a:p>
        </p:txBody>
      </p:sp>
      <p:pic>
        <p:nvPicPr>
          <p:cNvPr id="11267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4384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спир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565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подростк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381000"/>
            <a:ext cx="1241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429000" y="1341437"/>
            <a:ext cx="3729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Пьянство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- чрезмерное употребление алкоголя, разрушительно действующее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человека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4437112"/>
            <a:ext cx="472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Алкоголизм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– химическая зависимость от алкоголя, приводящая к вынужденному и неумеренному его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употреблению.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5400000">
            <a:off x="2514600" y="2269331"/>
            <a:ext cx="914400" cy="609600"/>
          </a:xfrm>
          <a:custGeom>
            <a:avLst/>
            <a:gdLst>
              <a:gd name="T0" fmla="*/ 27650482 w 21600"/>
              <a:gd name="T1" fmla="*/ 0 h 21600"/>
              <a:gd name="T2" fmla="*/ 16589587 w 21600"/>
              <a:gd name="T3" fmla="*/ 5734756 h 21600"/>
              <a:gd name="T4" fmla="*/ 0 w 21600"/>
              <a:gd name="T5" fmla="*/ 14337679 h 21600"/>
              <a:gd name="T6" fmla="*/ 16589587 w 21600"/>
              <a:gd name="T7" fmla="*/ 17204267 h 21600"/>
              <a:gd name="T8" fmla="*/ 33179131 w 21600"/>
              <a:gd name="T9" fmla="*/ 11947398 h 21600"/>
              <a:gd name="T10" fmla="*/ 38709600 w 21600"/>
              <a:gd name="T11" fmla="*/ 57347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96200" y="3048000"/>
            <a:ext cx="914400" cy="609600"/>
          </a:xfrm>
          <a:custGeom>
            <a:avLst/>
            <a:gdLst>
              <a:gd name="T0" fmla="*/ 27650482 w 21600"/>
              <a:gd name="T1" fmla="*/ 0 h 21600"/>
              <a:gd name="T2" fmla="*/ 16589587 w 21600"/>
              <a:gd name="T3" fmla="*/ 5734756 h 21600"/>
              <a:gd name="T4" fmla="*/ 0 w 21600"/>
              <a:gd name="T5" fmla="*/ 14337679 h 21600"/>
              <a:gd name="T6" fmla="*/ 16589587 w 21600"/>
              <a:gd name="T7" fmla="*/ 17204267 h 21600"/>
              <a:gd name="T8" fmla="*/ 33179131 w 21600"/>
              <a:gd name="T9" fmla="*/ 11947398 h 21600"/>
              <a:gd name="T10" fmla="*/ 38709600 w 21600"/>
              <a:gd name="T11" fmla="*/ 57347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105400" y="5178008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1104900" y="3638729"/>
            <a:ext cx="685800" cy="609600"/>
          </a:xfrm>
          <a:prstGeom prst="octagon">
            <a:avLst>
              <a:gd name="adj" fmla="val 223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1.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39000" y="23622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2.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638800" y="60198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819400" y="3048000"/>
            <a:ext cx="4559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Выявлено три важных фактора, связанных с высоким риском развития алкоголизма</a:t>
            </a:r>
          </a:p>
        </p:txBody>
      </p:sp>
    </p:spTree>
    <p:extLst>
      <p:ext uri="{BB962C8B-B14F-4D97-AF65-F5344CB8AC3E}">
        <p14:creationId xmlns:p14="http://schemas.microsoft.com/office/powerpoint/2010/main" val="40479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7" grpId="0" autoUpdateAnimBg="0"/>
      <p:bldP spid="11278" grpId="0" animBg="1"/>
      <p:bldP spid="11279" grpId="0" animBg="1"/>
      <p:bldP spid="11280" grpId="0" animBg="1"/>
      <p:bldP spid="11282" grpId="0" animBg="1" autoUpdateAnimBg="0"/>
      <p:bldP spid="11283" grpId="0" animBg="1" autoUpdateAnimBg="0"/>
      <p:bldP spid="11284" grpId="0" animBg="1" autoUpdateAnimBg="0"/>
      <p:bldP spid="1128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Влияние  алкоголя  на организм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Хронический  гастрит  желудка</a:t>
            </a:r>
          </a:p>
          <a:p>
            <a:pPr eaLnBrk="1" hangingPunct="1"/>
            <a:r>
              <a:rPr lang="ru-RU" sz="3600" dirty="0" smtClean="0"/>
              <a:t>Развивается  цирроз  печени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( разрушение печени)</a:t>
            </a:r>
          </a:p>
          <a:p>
            <a:pPr eaLnBrk="1" hangingPunct="1"/>
            <a:r>
              <a:rPr lang="ru-RU" sz="3600" dirty="0" smtClean="0"/>
              <a:t>Воздействует  на  головной  мозг</a:t>
            </a:r>
          </a:p>
          <a:p>
            <a:pPr eaLnBrk="1" hangingPunct="1"/>
            <a:r>
              <a:rPr lang="ru-RU" sz="3600" dirty="0" smtClean="0"/>
              <a:t>Ускорение биологического старения</a:t>
            </a:r>
          </a:p>
          <a:p>
            <a:pPr eaLnBrk="1" hangingPunct="1"/>
            <a:r>
              <a:rPr lang="ru-RU" sz="3600" dirty="0" smtClean="0"/>
              <a:t>Приводит  к  развитию  алкоголизма </a:t>
            </a:r>
          </a:p>
        </p:txBody>
      </p:sp>
    </p:spTree>
    <p:extLst>
      <p:ext uri="{BB962C8B-B14F-4D97-AF65-F5344CB8AC3E}">
        <p14:creationId xmlns:p14="http://schemas.microsoft.com/office/powerpoint/2010/main" val="312270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{98FD7FE8-D60D-423A-9DA8-38886AD4623F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2100"/>
            <a:ext cx="8424863" cy="6376988"/>
          </a:xfrm>
        </p:spPr>
      </p:pic>
    </p:spTree>
    <p:extLst>
      <p:ext uri="{BB962C8B-B14F-4D97-AF65-F5344CB8AC3E}">
        <p14:creationId xmlns:p14="http://schemas.microsoft.com/office/powerpoint/2010/main" val="217691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2448272" cy="1656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3335" y="152400"/>
            <a:ext cx="8403465" cy="27725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/>
              </a:rPr>
              <a:t>Острое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отравление  никотином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(тошнота, рвота,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частый 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пульс, судороги, подъём кровяного давления) наблюдается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обычно  при  первых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попытках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 курить.</a:t>
            </a:r>
            <a:br>
              <a:rPr lang="ru-RU" sz="2800" b="1" dirty="0" smtClean="0">
                <a:solidFill>
                  <a:srgbClr val="FFFF00"/>
                </a:solidFill>
                <a:effectLst/>
              </a:rPr>
            </a:br>
            <a:r>
              <a:rPr lang="ru-RU" sz="2800" b="1" dirty="0" smtClean="0">
                <a:solidFill>
                  <a:srgbClr val="FFFF00"/>
                </a:solidFill>
                <a:effectLst/>
              </a:rPr>
              <a:t>Не  испытывай  судьбу,  скажи  курению, алкоголю   и  наркотикам  НЕТ!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976"/>
            <a:ext cx="2258566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81128"/>
            <a:ext cx="165618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НАРКОТИК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в широком </a:t>
            </a:r>
            <a:r>
              <a:rPr lang="ru-RU" sz="3200" b="1" dirty="0" smtClean="0"/>
              <a:t> смысле </a:t>
            </a:r>
            <a:r>
              <a:rPr lang="ru-RU" sz="3200" b="1" dirty="0"/>
              <a:t>- психоактивное средство</a:t>
            </a:r>
            <a:r>
              <a:rPr lang="ru-RU" sz="3200" b="1" dirty="0" smtClean="0"/>
              <a:t>,   снижающее   </a:t>
            </a:r>
            <a:r>
              <a:rPr lang="ru-RU" sz="3200" b="1" dirty="0">
                <a:solidFill>
                  <a:srgbClr val="92D050"/>
                </a:solidFill>
              </a:rPr>
              <a:t>физическую</a:t>
            </a:r>
            <a:r>
              <a:rPr lang="ru-RU" sz="3200" b="1" dirty="0"/>
              <a:t> </a:t>
            </a:r>
            <a:r>
              <a:rPr lang="ru-RU" sz="3200" b="1" dirty="0" smtClean="0"/>
              <a:t> и </a:t>
            </a:r>
            <a:r>
              <a:rPr lang="ru-RU" sz="3200" b="1" dirty="0" smtClean="0">
                <a:solidFill>
                  <a:srgbClr val="FFCCCC"/>
                </a:solidFill>
              </a:rPr>
              <a:t>умственную</a:t>
            </a:r>
            <a:r>
              <a:rPr lang="ru-RU" sz="3200" b="1" dirty="0" smtClean="0"/>
              <a:t>   </a:t>
            </a:r>
            <a:r>
              <a:rPr lang="ru-RU" sz="3200" b="1" dirty="0"/>
              <a:t>активность,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</a:rPr>
              <a:t>притупляющее боль  </a:t>
            </a:r>
            <a:r>
              <a:rPr lang="ru-RU" sz="3200" b="1" dirty="0" smtClean="0"/>
              <a:t>и  </a:t>
            </a:r>
            <a:r>
              <a:rPr lang="ru-RU" sz="3200" b="1" dirty="0"/>
              <a:t>оказывающее </a:t>
            </a:r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успокаивающее  </a:t>
            </a:r>
            <a:r>
              <a:rPr lang="ru-RU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и снотворное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действие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19050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2738412" cy="20814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96044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FF00"/>
                </a:solidFill>
                <a:effectLst/>
              </a:rPr>
              <a:t>Наркотики разрушают и уносят миллионы жизней каждый год. Наркотики стали для многих частью их жизни. Около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200 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миллионов </a:t>
            </a:r>
            <a:r>
              <a:rPr lang="ru-RU" sz="3200" dirty="0">
                <a:solidFill>
                  <a:srgbClr val="FFFF00"/>
                </a:solidFill>
                <a:effectLst/>
              </a:rPr>
              <a:t>человек во всем мире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связали</a:t>
            </a:r>
            <a:r>
              <a:rPr lang="ru-RU" sz="3200" dirty="0">
                <a:solidFill>
                  <a:srgbClr val="FFFF00"/>
                </a:solidFill>
                <a:effectLst/>
              </a:rPr>
              <a:t> свою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жизнь и наркотики</a:t>
            </a:r>
            <a:r>
              <a:rPr lang="ru-RU" sz="3200" dirty="0">
                <a:solidFill>
                  <a:srgbClr val="FFFF00"/>
                </a:solidFill>
                <a:effectLst/>
              </a:rPr>
              <a:t>. Большинство молодежи даже не понимает в полной мере какой вред они наносят себе и своим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близким  с  очередной  </a:t>
            </a:r>
            <a:r>
              <a:rPr lang="ru-RU" sz="3200" dirty="0">
                <a:solidFill>
                  <a:srgbClr val="FFFF00"/>
                </a:solidFill>
                <a:effectLst/>
              </a:rPr>
              <a:t>дозой.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Наркотики можно разделить на следующие группы:</a:t>
            </a:r>
          </a:p>
          <a:p>
            <a:r>
              <a:rPr lang="ru-RU" dirty="0"/>
              <a:t>1</a:t>
            </a:r>
            <a:r>
              <a:rPr lang="ru-RU" dirty="0" smtClean="0"/>
              <a:t>.  </a:t>
            </a:r>
            <a:r>
              <a:rPr lang="ru-RU" dirty="0">
                <a:solidFill>
                  <a:srgbClr val="92D050"/>
                </a:solidFill>
              </a:rPr>
              <a:t>Производные конопли </a:t>
            </a:r>
            <a:r>
              <a:rPr lang="ru-RU" dirty="0"/>
              <a:t>(наркотики , изготовленные из конопли)</a:t>
            </a:r>
          </a:p>
          <a:p>
            <a:r>
              <a:rPr lang="ru-RU" dirty="0"/>
              <a:t>2.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CCC"/>
                </a:solidFill>
              </a:rPr>
              <a:t>Опиатные </a:t>
            </a:r>
            <a:r>
              <a:rPr lang="ru-RU" dirty="0">
                <a:solidFill>
                  <a:srgbClr val="FFCCCC"/>
                </a:solidFill>
              </a:rPr>
              <a:t>наркотики </a:t>
            </a:r>
            <a:r>
              <a:rPr lang="ru-RU" dirty="0"/>
              <a:t>(наркотики, изготовленные из мака или действующие сходным с ним образом)</a:t>
            </a:r>
          </a:p>
          <a:p>
            <a:r>
              <a:rPr lang="ru-RU" dirty="0"/>
              <a:t>3.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Психостимуляторные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наркотики </a:t>
            </a:r>
            <a:r>
              <a:rPr lang="ru-RU" dirty="0"/>
              <a:t>(это такие наркотики, как кокаин, эфедрон, фенамин)</a:t>
            </a:r>
          </a:p>
          <a:p>
            <a:r>
              <a:rPr lang="ru-RU" dirty="0"/>
              <a:t>4.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Галлюциногеные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наркотики </a:t>
            </a:r>
            <a:r>
              <a:rPr lang="ru-RU" dirty="0"/>
              <a:t>(синтетические наркотики - ЛСД и наркотики природного происхождения - из грибов).</a:t>
            </a:r>
          </a:p>
          <a:p>
            <a:r>
              <a:rPr lang="ru-RU" dirty="0"/>
              <a:t>5.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Снотворно - седативные наркотики </a:t>
            </a:r>
            <a:r>
              <a:rPr lang="ru-RU" dirty="0"/>
              <a:t>("седативные" наркотики - значит успокаивающие препараты).</a:t>
            </a:r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ЛВНД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наркотики - летучие вещества </a:t>
            </a:r>
            <a:r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наркотического действия</a:t>
            </a:r>
            <a:r>
              <a:rPr lang="ru-RU" smtClean="0"/>
              <a:t>(такие  </a:t>
            </a:r>
            <a:r>
              <a:rPr lang="ru-RU" dirty="0" smtClean="0"/>
              <a:t>наркотики, как </a:t>
            </a:r>
            <a:r>
              <a:rPr lang="ru-RU" dirty="0"/>
              <a:t>бензин, клей "Момент" и пр.).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1" y="181795"/>
            <a:ext cx="1584176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1784"/>
            <a:ext cx="1872208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723"/>
            <a:ext cx="1905000" cy="1246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1784"/>
            <a:ext cx="198199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Теперь о том, какой вред наносит употребление наркотиков физическому здоровью </a:t>
            </a:r>
            <a:r>
              <a:rPr lang="ru-RU" dirty="0" smtClean="0"/>
              <a:t>человека.</a:t>
            </a:r>
          </a:p>
          <a:p>
            <a:pPr marL="0" indent="0">
              <a:buNone/>
            </a:pPr>
            <a:r>
              <a:rPr lang="ru-RU" dirty="0" smtClean="0"/>
              <a:t> Все </a:t>
            </a:r>
            <a:r>
              <a:rPr lang="ru-RU" dirty="0"/>
              <a:t>наркотики независимо от пути введения в организм в большей или меньшей степени обязательно повреждают: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нервную систему (в том числе головной мозг);</a:t>
            </a:r>
          </a:p>
          <a:p>
            <a:r>
              <a:rPr lang="ru-RU" dirty="0">
                <a:solidFill>
                  <a:srgbClr val="92D050"/>
                </a:solidFill>
              </a:rPr>
              <a:t>- иммунную систему;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печень;</a:t>
            </a:r>
          </a:p>
          <a:p>
            <a:r>
              <a:rPr lang="ru-RU" dirty="0">
                <a:solidFill>
                  <a:srgbClr val="C00000"/>
                </a:solidFill>
              </a:rPr>
              <a:t>- сердце;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легкие.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 от наркотиков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17907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84" t="-142517" r="128968" b="142517"/>
          <a:stretch/>
        </p:blipFill>
        <p:spPr>
          <a:xfrm>
            <a:off x="3143250" y="2719387"/>
            <a:ext cx="1900698" cy="1419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7" r="36581"/>
          <a:stretch/>
        </p:blipFill>
        <p:spPr>
          <a:xfrm>
            <a:off x="6228184" y="4737257"/>
            <a:ext cx="1900698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{D9F07142-893E-4CD8-BBB3-5B9F270B2188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280400" cy="6553200"/>
          </a:xfrm>
        </p:spPr>
      </p:pic>
    </p:spTree>
    <p:extLst>
      <p:ext uri="{BB962C8B-B14F-4D97-AF65-F5344CB8AC3E}">
        <p14:creationId xmlns:p14="http://schemas.microsoft.com/office/powerpoint/2010/main" val="130194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496942" cy="619268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Наркотики  </a:t>
            </a:r>
            <a:r>
              <a:rPr lang="ru-RU" sz="2800" dirty="0">
                <a:solidFill>
                  <a:srgbClr val="FFFF00"/>
                </a:solidFill>
              </a:rPr>
              <a:t>требуют 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постепенного  </a:t>
            </a:r>
            <a:r>
              <a:rPr lang="ru-RU" sz="2800" b="1" dirty="0">
                <a:solidFill>
                  <a:srgbClr val="FFFF00"/>
                </a:solidFill>
              </a:rPr>
              <a:t>увеличения приема. </a:t>
            </a:r>
            <a:r>
              <a:rPr lang="ru-RU" sz="2800" dirty="0">
                <a:solidFill>
                  <a:srgbClr val="FFFF00"/>
                </a:solidFill>
              </a:rPr>
              <a:t>Наркотики истинные оковы тьмы, наркотики ставят человека в безвыходное положение. Наркотики делают человека рабом.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8" y="4435285"/>
            <a:ext cx="3072813" cy="20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/>
              </a:rPr>
              <a:t>Самый страшный  спутник  наркоманов - </a:t>
            </a:r>
            <a:r>
              <a:rPr lang="ru-RU" sz="3300" b="1" dirty="0" smtClean="0">
                <a:solidFill>
                  <a:schemeClr val="bg1"/>
                </a:solidFill>
                <a:effectLst/>
              </a:rPr>
              <a:t>СПИД </a:t>
            </a:r>
            <a:r>
              <a:rPr lang="ru-RU" sz="3100" b="1" dirty="0" smtClean="0">
                <a:effectLst/>
              </a:rPr>
              <a:t>(заражение  происходит  через   иглу, когда шприц  идет “по кругу”). Сегодня можно говорить уже об эпидемии этой болезни.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По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 некоторым данным, </a:t>
            </a:r>
            <a:r>
              <a:rPr lang="ru-RU" sz="2700" b="1" dirty="0">
                <a:solidFill>
                  <a:srgbClr val="FFFF00"/>
                </a:solidFill>
                <a:effectLst/>
                <a:latin typeface="Arial"/>
              </a:rPr>
              <a:t>до 80</a:t>
            </a:r>
            <a:r>
              <a:rPr lang="ru-RU" sz="2700" b="1" dirty="0" smtClean="0">
                <a:solidFill>
                  <a:srgbClr val="FFFF00"/>
                </a:solidFill>
                <a:effectLst/>
                <a:latin typeface="Arial"/>
              </a:rPr>
              <a:t>%  </a:t>
            </a:r>
            <a:r>
              <a:rPr lang="ru-RU" sz="2700" b="1" dirty="0" smtClean="0"/>
              <a:t>ВИЧ-инфицированных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—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 наркоманы. Есть и такие цифры один шприцевый наркоман за год может заразить СПИДом </a:t>
            </a:r>
            <a:r>
              <a:rPr lang="ru-RU" sz="2700" b="1" dirty="0">
                <a:solidFill>
                  <a:srgbClr val="FFFF00"/>
                </a:solidFill>
                <a:effectLst/>
                <a:latin typeface="Arial"/>
              </a:rPr>
              <a:t>около 100 человек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, в том числе и тех, кто наркотики не потребляет. В последнее время выросло число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инфицированных  </a:t>
            </a:r>
            <a:r>
              <a:rPr lang="ru-RU" sz="2700" b="1" dirty="0" smtClean="0"/>
              <a:t>женщин-наркоманок. 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Ребенок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, родившийся у такой матери, часто получает от нее вирус СПИД и</a:t>
            </a:r>
            <a:r>
              <a:rPr lang="ru-RU" sz="2700" b="1" dirty="0">
                <a:solidFill>
                  <a:srgbClr val="FF0000"/>
                </a:solidFill>
                <a:effectLst/>
                <a:latin typeface="Arial"/>
              </a:rPr>
              <a:t> </a:t>
            </a:r>
            <a:r>
              <a:rPr lang="ru-RU" sz="2700" b="1" dirty="0">
                <a:solidFill>
                  <a:srgbClr val="FFFF00"/>
                </a:solidFill>
                <a:effectLst/>
                <a:latin typeface="Arial"/>
              </a:rPr>
              <a:t>погибает в первые 5 — 6 лет своей </a:t>
            </a:r>
            <a:r>
              <a:rPr lang="ru-RU" sz="2700" b="1" dirty="0" smtClean="0">
                <a:solidFill>
                  <a:srgbClr val="FFFF00"/>
                </a:solidFill>
                <a:effectLst/>
                <a:latin typeface="Arial"/>
              </a:rPr>
              <a:t>жизни.</a:t>
            </a:r>
            <a:r>
              <a:rPr lang="ru-RU" b="1" dirty="0">
                <a:solidFill>
                  <a:srgbClr val="FF0000"/>
                </a:solidFill>
                <a:effectLst/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latin typeface="Arial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</TotalTime>
  <Words>609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Algerian</vt:lpstr>
      <vt:lpstr>Arial</vt:lpstr>
      <vt:lpstr>Bookman Old Style</vt:lpstr>
      <vt:lpstr>Constantia</vt:lpstr>
      <vt:lpstr>Stencil</vt:lpstr>
      <vt:lpstr>Times New Roman</vt:lpstr>
      <vt:lpstr>Wingdings 2</vt:lpstr>
      <vt:lpstr>Бумажная</vt:lpstr>
      <vt:lpstr>Наркотики, курение, алкоголизм.</vt:lpstr>
      <vt:lpstr>Презентация PowerPoint</vt:lpstr>
      <vt:lpstr>НАРКОТИК в широком  смысле - психоактивное средство,   снижающее   физическую  и умственную   активность,  притупляющее боль  и  оказывающее   успокаивающее  и снотворное   действие.</vt:lpstr>
      <vt:lpstr>Наркотики разрушают и уносят миллионы жизней каждый год. Наркотики стали для многих частью их жизни. Около  200 миллионов человек во всем мире связали свою жизнь и наркотики. Большинство молодежи даже не понимает в полной мере какой вред они наносят себе и своим близким  с  очередной  дозой.</vt:lpstr>
      <vt:lpstr>Презентация PowerPoint</vt:lpstr>
      <vt:lpstr>Вред от наркотиков</vt:lpstr>
      <vt:lpstr>Презентация PowerPoint</vt:lpstr>
      <vt:lpstr>Презентация PowerPoint</vt:lpstr>
      <vt:lpstr>Самый страшный  спутник  наркоманов - СПИД (заражение  происходит  через   иглу, когда шприц  идет “по кругу”). Сегодня можно говорить уже об эпидемии этой болезни.  По некоторым данным, до 80%  ВИЧ-инфицированных — наркоманы. Есть и такие цифры один шприцевый наркоман за год может заразить СПИДом около 100 человек, в том числе и тех, кто наркотики не потребляет. В последнее время выросло число инфицированных  женщин-наркоманок.  Ребенок, родившийся у такой матери, часто получает от нее вирус СПИД и погибает в первые 5 — 6 лет своей жизни. </vt:lpstr>
      <vt:lpstr>Последствия.</vt:lpstr>
      <vt:lpstr> Жизнь наркомана, солдат воевавший в Афганистане еще при СССР, именно там он начал употреблять наркотики. По его словам нет ничего лучшего, чем наркотики. </vt:lpstr>
      <vt:lpstr>Фотографии людей до и после того, как они начали принимать наркотики</vt:lpstr>
      <vt:lpstr>4 правила «Нет» наркотикам</vt:lpstr>
      <vt:lpstr>Курение</vt:lpstr>
      <vt:lpstr>Общие сведения</vt:lpstr>
      <vt:lpstr>Вред курения.</vt:lpstr>
      <vt:lpstr>При  пассивном  курении  некурящий человек  страдает  больше</vt:lpstr>
      <vt:lpstr>Нет  такого  органа, который  бы  не  поражался табаком: почки  и  мочевой  пузырь, половые железы  и  кровеносные  сосуды, головной  мозг и печень. Смертельная  доза  для  взрослого  человека содержится  в  одной  пачке сигарет,  если  её выкурить  сразу,  а для  подростков  — полпачки.</vt:lpstr>
      <vt:lpstr>Презентация PowerPoint</vt:lpstr>
      <vt:lpstr>О пьянстве и  алкоголизме.</vt:lpstr>
      <vt:lpstr>Влияние  алкоголя  на организм</vt:lpstr>
      <vt:lpstr>Презентация PowerPoint</vt:lpstr>
      <vt:lpstr>Острое  отравление  никотином (тошнота, рвота, частый  пульс, судороги, подъём кровяного давления) наблюдается  обычно  при  первых попытках  курить. Не  испытывай  судьбу,  скажи  курению, алкоголю   и  наркотикам  НЕТ!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 и курение</dc:title>
  <dc:creator>User</dc:creator>
  <cp:lastModifiedBy>Пользователь</cp:lastModifiedBy>
  <cp:revision>46</cp:revision>
  <dcterms:created xsi:type="dcterms:W3CDTF">2013-10-01T15:39:51Z</dcterms:created>
  <dcterms:modified xsi:type="dcterms:W3CDTF">2020-08-10T07:15:42Z</dcterms:modified>
</cp:coreProperties>
</file>