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82" r:id="rId8"/>
    <p:sldId id="262" r:id="rId9"/>
    <p:sldId id="263" r:id="rId10"/>
    <p:sldId id="264" r:id="rId11"/>
    <p:sldId id="265" r:id="rId12"/>
    <p:sldId id="280" r:id="rId13"/>
    <p:sldId id="266" r:id="rId14"/>
    <p:sldId id="267" r:id="rId15"/>
    <p:sldId id="268" r:id="rId16"/>
    <p:sldId id="269" r:id="rId17"/>
    <p:sldId id="273" r:id="rId18"/>
    <p:sldId id="270" r:id="rId19"/>
    <p:sldId id="274" r:id="rId20"/>
    <p:sldId id="283" r:id="rId21"/>
    <p:sldId id="276" r:id="rId22"/>
    <p:sldId id="278" r:id="rId23"/>
    <p:sldId id="271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FF6699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36" autoAdjust="0"/>
    <p:restoredTop sz="86323" autoAdjust="0"/>
  </p:normalViewPr>
  <p:slideViewPr>
    <p:cSldViewPr>
      <p:cViewPr varScale="1">
        <p:scale>
          <a:sx n="74" d="100"/>
          <a:sy n="74" d="100"/>
        </p:scale>
        <p:origin x="133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98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B026-1BD2-454B-B67E-C58F8F06125E}" type="datetimeFigureOut">
              <a:rPr lang="ru-RU" smtClean="0"/>
              <a:t>10.08.2020</a:t>
            </a:fld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E57959-9165-4A15-8694-0E7967DFFC9A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B026-1BD2-454B-B67E-C58F8F06125E}" type="datetimeFigureOut">
              <a:rPr lang="ru-RU" smtClean="0"/>
              <a:t>10.08.2020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57959-9165-4A15-8694-0E7967DFFC9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B026-1BD2-454B-B67E-C58F8F06125E}" type="datetimeFigureOut">
              <a:rPr lang="ru-RU" smtClean="0"/>
              <a:t>10.08.2020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57959-9165-4A15-8694-0E7967DFFC9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85800" y="152400"/>
            <a:ext cx="7696200" cy="5334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6E7BB7-238D-4A6D-89C0-C12EFF30A7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064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84CB026-1BD2-454B-B67E-C58F8F06125E}" type="datetimeFigureOut">
              <a:rPr lang="ru-RU" smtClean="0"/>
              <a:t>10.08.2020</a:t>
            </a:fld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FE57959-9165-4A15-8694-0E7967DFFC9A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B026-1BD2-454B-B67E-C58F8F06125E}" type="datetimeFigureOut">
              <a:rPr lang="ru-RU" smtClean="0"/>
              <a:t>10.08.2020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57959-9165-4A15-8694-0E7967DFFC9A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B026-1BD2-454B-B67E-C58F8F06125E}" type="datetimeFigureOut">
              <a:rPr lang="ru-RU" smtClean="0"/>
              <a:t>10.08.2020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57959-9165-4A15-8694-0E7967DFFC9A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57959-9165-4A15-8694-0E7967DFFC9A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B026-1BD2-454B-B67E-C58F8F06125E}" type="datetimeFigureOut">
              <a:rPr lang="ru-RU" smtClean="0"/>
              <a:t>10.08.2020</a:t>
            </a:fld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B026-1BD2-454B-B67E-C58F8F06125E}" type="datetimeFigureOut">
              <a:rPr lang="ru-RU" smtClean="0"/>
              <a:t>10.08.2020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57959-9165-4A15-8694-0E7967DFFC9A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B026-1BD2-454B-B67E-C58F8F06125E}" type="datetimeFigureOut">
              <a:rPr lang="ru-RU" smtClean="0"/>
              <a:t>10.08.2020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57959-9165-4A15-8694-0E7967DFFC9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84CB026-1BD2-454B-B67E-C58F8F06125E}" type="datetimeFigureOut">
              <a:rPr lang="ru-RU" smtClean="0"/>
              <a:t>10.08.2020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FE57959-9165-4A15-8694-0E7967DFFC9A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B026-1BD2-454B-B67E-C58F8F06125E}" type="datetimeFigureOut">
              <a:rPr lang="ru-RU" smtClean="0"/>
              <a:t>10.08.2020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E57959-9165-4A15-8694-0E7967DFFC9A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84CB026-1BD2-454B-B67E-C58F8F06125E}" type="datetimeFigureOut">
              <a:rPr lang="ru-RU" smtClean="0"/>
              <a:t>10.08.2020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FE57959-9165-4A15-8694-0E7967DFFC9A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hyperlink" Target="http://ru.wikipedia.org/wiki/%D0%9F%D0%B0%D1%80%D0%B0%D0%BB%D0%B8%D1%87" TargetMode="External"/><Relationship Id="rId7" Type="http://schemas.openxmlformats.org/officeDocument/2006/relationships/image" Target="../media/image5.jpg"/><Relationship Id="rId2" Type="http://schemas.openxmlformats.org/officeDocument/2006/relationships/hyperlink" Target="http://ru.wikipedia.org/wiki/%D0%93%D0%B8%D0%BF%D0%BF%D0%BE%D0%BA%D1%80%D0%B0%D1%8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9C%D0%B0%D0%BA" TargetMode="External"/><Relationship Id="rId5" Type="http://schemas.openxmlformats.org/officeDocument/2006/relationships/hyperlink" Target="http://ru.wikipedia.org/wiki/%D0%9C%D0%B0%D0%BD%D0%B4%D1%80%D0%B0%D0%B3%D0%BE%D1%80%D0%B0" TargetMode="External"/><Relationship Id="rId4" Type="http://schemas.openxmlformats.org/officeDocument/2006/relationships/hyperlink" Target="http://ru.wikipedia.org/wiki/%D0%93%D0%B0%D0%BB%D0%B5%D0%BD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4.jpeg"/><Relationship Id="rId2" Type="http://schemas.openxmlformats.org/officeDocument/2006/relationships/slide" Target="slide10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1.xml"/><Relationship Id="rId5" Type="http://schemas.openxmlformats.org/officeDocument/2006/relationships/image" Target="../media/image33.jpeg"/><Relationship Id="rId4" Type="http://schemas.openxmlformats.org/officeDocument/2006/relationships/slide" Target="slide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8496944" cy="61926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7200" dirty="0" smtClean="0">
                <a:solidFill>
                  <a:srgbClr val="FF0000"/>
                </a:solidFill>
              </a:rPr>
              <a:t>Наркотики, курение, алкоголизм.</a:t>
            </a:r>
            <a:endParaRPr lang="ru-RU" sz="7200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573016"/>
            <a:ext cx="3456384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84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1527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Многие наркоманы живут не более 5 лет после первого раза приема наркотиков, хотя и тут есть исключения некоторый погибают через 6 месяцев, либо живут с этим 15 лет. Основной причиной является </a:t>
            </a:r>
            <a:r>
              <a:rPr lang="ru-RU" b="1" dirty="0">
                <a:solidFill>
                  <a:srgbClr val="FFFF00"/>
                </a:solidFill>
              </a:rPr>
              <a:t>передозировка наркотиками.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Другими словами смерть наступает в результате большого приема наркотиков. Причины смерти: остановка сердца и дыхания </a:t>
            </a:r>
            <a:r>
              <a:rPr lang="ru-RU" dirty="0">
                <a:solidFill>
                  <a:srgbClr val="FFFF00"/>
                </a:solidFill>
              </a:rPr>
              <a:t>(</a:t>
            </a:r>
            <a:r>
              <a:rPr lang="ru-RU" b="1" dirty="0">
                <a:solidFill>
                  <a:srgbClr val="FFFF00"/>
                </a:solidFill>
              </a:rPr>
              <a:t>легкие просто разрывает на мелкие кусочки</a:t>
            </a:r>
            <a:r>
              <a:rPr lang="ru-RU" dirty="0">
                <a:solidFill>
                  <a:srgbClr val="FFFF00"/>
                </a:solidFill>
              </a:rPr>
              <a:t>). </a:t>
            </a: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Причиной </a:t>
            </a:r>
            <a:r>
              <a:rPr lang="ru-RU" dirty="0">
                <a:solidFill>
                  <a:schemeClr val="tx2">
                    <a:lumMod val="10000"/>
                  </a:schemeClr>
                </a:solidFill>
              </a:rPr>
              <a:t>смерти наркомана может стать также сепсис, либо нормальными словами — заряжение крови, а также патология печени, и болезни других внутренних органов. </a:t>
            </a: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главное </a:t>
            </a:r>
            <a:r>
              <a:rPr lang="ru-RU" dirty="0">
                <a:solidFill>
                  <a:schemeClr val="tx2">
                    <a:lumMod val="10000"/>
                  </a:schemeClr>
                </a:solidFill>
              </a:rPr>
              <a:t>ваше здоровье и вашу жизнь, которая дается нам один раз!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5632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Последствия.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39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060848"/>
            <a:ext cx="6408712" cy="4247381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6443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0000"/>
                </a:solidFill>
                <a:effectLst/>
                <a:latin typeface="Arial"/>
              </a:rPr>
              <a:t> </a:t>
            </a:r>
            <a:r>
              <a:rPr lang="ru-RU" sz="2700" b="1" dirty="0">
                <a:solidFill>
                  <a:srgbClr val="000000"/>
                </a:solidFill>
                <a:effectLst/>
                <a:latin typeface="Arial"/>
              </a:rPr>
              <a:t>Жизнь наркомана</a:t>
            </a:r>
            <a:r>
              <a:rPr lang="ru-RU" sz="2700" dirty="0">
                <a:solidFill>
                  <a:srgbClr val="000000"/>
                </a:solidFill>
                <a:effectLst/>
                <a:latin typeface="Arial"/>
              </a:rPr>
              <a:t>, солдат воевавший в Афганистане еще при СССР, именно там он начал употреблять наркотики. По его словам нет ничего лучшего, чем наркотики.</a:t>
            </a:r>
            <a:r>
              <a:rPr lang="ru-RU" dirty="0">
                <a:solidFill>
                  <a:srgbClr val="000000"/>
                </a:solidFill>
                <a:effectLst/>
                <a:latin typeface="Arial"/>
              </a:rPr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733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8501063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</a:rPr>
              <a:t>Фотографии людей до и после того, как они начали принимать наркотики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ru-RU" dirty="0" smtClean="0"/>
          </a:p>
        </p:txBody>
      </p:sp>
      <p:pic>
        <p:nvPicPr>
          <p:cNvPr id="177156" name="Picture 4" descr="newface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2835275"/>
            <a:ext cx="3073400" cy="2305050"/>
          </a:xfrm>
          <a:prstGeom prst="rect">
            <a:avLst/>
          </a:prstGeom>
          <a:noFill/>
          <a:ln w="76200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7157" name="Picture 5" descr="faces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581525"/>
            <a:ext cx="2952750" cy="1860550"/>
          </a:xfrm>
          <a:prstGeom prst="rect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7158" name="Picture 6" descr="faces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557338"/>
            <a:ext cx="2879725" cy="1814512"/>
          </a:xfrm>
          <a:prstGeom prst="rect">
            <a:avLst/>
          </a:prstGeom>
          <a:noFill/>
          <a:ln w="76200">
            <a:solidFill>
              <a:srgbClr val="33CC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7159" name="Picture 7" descr="faces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4437063"/>
            <a:ext cx="2952750" cy="1860550"/>
          </a:xfrm>
          <a:prstGeom prst="rect">
            <a:avLst/>
          </a:prstGeom>
          <a:noFill/>
          <a:ln w="76200">
            <a:solidFill>
              <a:srgbClr val="33CC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7160" name="Picture 8" descr="faces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1557338"/>
            <a:ext cx="2879725" cy="1814512"/>
          </a:xfrm>
          <a:prstGeom prst="rect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4959765"/>
      </p:ext>
    </p:extLst>
  </p:cSld>
  <p:clrMapOvr>
    <a:masterClrMapping/>
  </p:clrMapOvr>
  <p:transition advTm="6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7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7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7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77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77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77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77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77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77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77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77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77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6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3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88632"/>
          </a:xfrm>
        </p:spPr>
        <p:txBody>
          <a:bodyPr>
            <a:normAutofit fontScale="92500" lnSpcReduction="20000"/>
          </a:bodyPr>
          <a:lstStyle/>
          <a:p>
            <a:pPr fontAlgn="ctr"/>
            <a:r>
              <a:rPr lang="ru-RU" b="1" u="sng" dirty="0" smtClean="0">
                <a:solidFill>
                  <a:srgbClr val="FFFF00"/>
                </a:solidFill>
              </a:rPr>
              <a:t>Правило  первое</a:t>
            </a:r>
            <a:r>
              <a:rPr lang="ru-RU" b="1" u="sng" dirty="0">
                <a:solidFill>
                  <a:srgbClr val="FFFF00"/>
                </a:solidFill>
              </a:rPr>
              <a:t>.</a:t>
            </a:r>
            <a:r>
              <a:rPr lang="ru-RU" b="1" dirty="0"/>
              <a:t> Всегда вырабатывайте в себе слово НЕТ для любых наркотиков.</a:t>
            </a:r>
            <a:endParaRPr lang="ru-RU" dirty="0"/>
          </a:p>
          <a:p>
            <a:r>
              <a:rPr lang="ru-RU" b="1" u="sng" dirty="0" smtClean="0">
                <a:solidFill>
                  <a:srgbClr val="FFFF00"/>
                </a:solidFill>
              </a:rPr>
              <a:t>Второе  правило</a:t>
            </a:r>
            <a:r>
              <a:rPr lang="ru-RU" b="1" u="sng" dirty="0">
                <a:solidFill>
                  <a:srgbClr val="FFFF00"/>
                </a:solidFill>
              </a:rPr>
              <a:t>.</a:t>
            </a:r>
            <a:r>
              <a:rPr lang="ru-RU" b="1" dirty="0"/>
              <a:t> Выработайте в себе чувство удовольствия от повседневных дел.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Скажите НЕТ безделью, занимайтесь спортом, учебой, посещайте  различные  кружки,  помогайте  своим родителям  по дому. Итак</a:t>
            </a:r>
            <a:r>
              <a:rPr lang="ru-RU" dirty="0"/>
              <a:t>, скажите, НЕТ безделью и праздному </a:t>
            </a:r>
            <a:r>
              <a:rPr lang="ru-RU" dirty="0" smtClean="0"/>
              <a:t> времяпрепровождению</a:t>
            </a:r>
            <a:r>
              <a:rPr lang="ru-RU" dirty="0"/>
              <a:t>.</a:t>
            </a:r>
          </a:p>
          <a:p>
            <a:r>
              <a:rPr lang="ru-RU" b="1" u="sng" dirty="0" smtClean="0">
                <a:solidFill>
                  <a:srgbClr val="FFFF00"/>
                </a:solidFill>
              </a:rPr>
              <a:t>Третье </a:t>
            </a:r>
            <a:r>
              <a:rPr lang="ru-RU" b="1" u="sng" dirty="0">
                <a:solidFill>
                  <a:srgbClr val="FFFF00"/>
                </a:solidFill>
              </a:rPr>
              <a:t>правило.</a:t>
            </a:r>
            <a:r>
              <a:rPr lang="ru-RU" b="1" dirty="0"/>
              <a:t> Тщательно выбирайте себе друзей.</a:t>
            </a:r>
            <a:endParaRPr lang="ru-RU" dirty="0"/>
          </a:p>
          <a:p>
            <a:r>
              <a:rPr lang="ru-RU" b="1" u="sng" dirty="0" smtClean="0">
                <a:solidFill>
                  <a:srgbClr val="FFFF00"/>
                </a:solidFill>
              </a:rPr>
              <a:t>Правило </a:t>
            </a:r>
            <a:r>
              <a:rPr lang="ru-RU" b="1" u="sng" dirty="0">
                <a:solidFill>
                  <a:srgbClr val="FFFF00"/>
                </a:solidFill>
              </a:rPr>
              <a:t>четвертое.</a:t>
            </a:r>
            <a:r>
              <a:rPr lang="ru-RU" b="1" dirty="0"/>
              <a:t> Скажите НЕТ своей стеснительности и </a:t>
            </a:r>
            <a:r>
              <a:rPr lang="ru-RU" b="1" dirty="0" smtClean="0"/>
              <a:t> неустойчивости</a:t>
            </a:r>
            <a:r>
              <a:rPr lang="ru-RU" b="1" dirty="0"/>
              <a:t>, </a:t>
            </a:r>
            <a:r>
              <a:rPr lang="ru-RU" b="1" dirty="0" smtClean="0"/>
              <a:t> когда  вам </a:t>
            </a:r>
            <a:r>
              <a:rPr lang="ru-RU" b="1" dirty="0"/>
              <a:t>предложат </a:t>
            </a:r>
            <a:r>
              <a:rPr lang="ru-RU" b="1" dirty="0" smtClean="0"/>
              <a:t> наркотики</a:t>
            </a:r>
            <a:r>
              <a:rPr lang="ru-RU" b="1" dirty="0"/>
              <a:t>.</a:t>
            </a:r>
            <a:endParaRPr lang="ru-RU" dirty="0"/>
          </a:p>
          <a:p>
            <a:pPr marL="0" indent="0">
              <a:buNone/>
            </a:pPr>
            <a:r>
              <a:rPr lang="ru-RU" dirty="0">
                <a:solidFill>
                  <a:srgbClr val="92D050"/>
                </a:solidFill>
              </a:rPr>
              <a:t>Помните, ваша жизнь дороже всего. Многие стали зависимы, лишь потому, что не смогли отказать в </a:t>
            </a:r>
            <a:r>
              <a:rPr lang="ru-RU" dirty="0" smtClean="0">
                <a:solidFill>
                  <a:srgbClr val="92D050"/>
                </a:solidFill>
              </a:rPr>
              <a:t>первый  </a:t>
            </a:r>
            <a:r>
              <a:rPr lang="ru-RU" dirty="0">
                <a:solidFill>
                  <a:srgbClr val="92D050"/>
                </a:solidFill>
              </a:rPr>
              <a:t>раз. Кто бы вам ни предлагал наркотики, сразу же отказывайтесь. Вы не обязаны всем и каждому объяснять, почему вы отказались, просто скажите «Не хочу и все».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563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u="sng" dirty="0">
                <a:solidFill>
                  <a:srgbClr val="FF5050"/>
                </a:solidFill>
                <a:effectLst/>
                <a:latin typeface="Bookman Old Style" pitchFamily="18" charset="0"/>
              </a:rPr>
              <a:t>4 правила «Нет» наркотикам</a:t>
            </a:r>
            <a:endParaRPr lang="ru-RU" dirty="0">
              <a:solidFill>
                <a:srgbClr val="FF505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573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348880"/>
            <a:ext cx="7560840" cy="4248472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971256"/>
          </a:xfrm>
        </p:spPr>
        <p:txBody>
          <a:bodyPr/>
          <a:lstStyle/>
          <a:p>
            <a:r>
              <a:rPr lang="ru-RU" b="1" i="1" u="sng" dirty="0"/>
              <a:t>Курение табака (никотинизм</a:t>
            </a:r>
            <a:r>
              <a:rPr lang="ru-RU" i="1" dirty="0"/>
              <a:t>) </a:t>
            </a:r>
            <a:r>
              <a:rPr lang="ru-RU" dirty="0"/>
              <a:t>— вредная привычка, </a:t>
            </a:r>
            <a:r>
              <a:rPr lang="ru-RU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заключающаяся во вдыхании дыма тлеющего табака</a:t>
            </a:r>
            <a:r>
              <a:rPr lang="ru-RU" dirty="0"/>
              <a:t>. Можно сказать, что это одна из форм </a:t>
            </a:r>
            <a:r>
              <a:rPr lang="ru-RU" b="1" dirty="0">
                <a:solidFill>
                  <a:srgbClr val="FFFF00"/>
                </a:solidFill>
              </a:rPr>
              <a:t>токсикомании. </a:t>
            </a:r>
            <a:r>
              <a:rPr lang="ru-RU" dirty="0"/>
              <a:t>Курение оказывает отрицательное влияние на здоровье курильщиков и окружающих лиц.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Курение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65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72608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chemeClr val="tx2">
                    <a:lumMod val="10000"/>
                  </a:schemeClr>
                </a:solidFill>
                <a:latin typeface="Bookman Old Style" pitchFamily="18" charset="0"/>
              </a:rPr>
              <a:t>Курение - самая распространенная причина преждевременной смерти и потери работоспособности.</a:t>
            </a:r>
          </a:p>
          <a:p>
            <a:r>
              <a:rPr lang="ru-RU" dirty="0">
                <a:latin typeface="Bookman Old Style" pitchFamily="18" charset="0"/>
              </a:rPr>
              <a:t>В целом в мире</a:t>
            </a:r>
            <a:r>
              <a:rPr lang="ru-RU" dirty="0">
                <a:solidFill>
                  <a:schemeClr val="bg1"/>
                </a:solidFill>
                <a:latin typeface="Bookman Old Style" pitchFamily="18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Bookman Old Style" pitchFamily="18" charset="0"/>
              </a:rPr>
              <a:t>курение убивает более 3 млн</a:t>
            </a:r>
            <a:r>
              <a:rPr lang="ru-RU" b="1" dirty="0" smtClean="0">
                <a:solidFill>
                  <a:schemeClr val="bg1"/>
                </a:solidFill>
                <a:latin typeface="Bookman Old Style" pitchFamily="18" charset="0"/>
              </a:rPr>
              <a:t>. 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Bookman Old Style" pitchFamily="18" charset="0"/>
              </a:rPr>
              <a:t>человек 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Bookman Old Style" pitchFamily="18" charset="0"/>
              </a:rPr>
              <a:t> 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Bookman Old Style" pitchFamily="18" charset="0"/>
              </a:rPr>
              <a:t>в </a:t>
            </a:r>
            <a:r>
              <a:rPr lang="ru-RU" dirty="0">
                <a:solidFill>
                  <a:schemeClr val="bg1">
                    <a:lumMod val="95000"/>
                    <a:lumOff val="5000"/>
                  </a:schemeClr>
                </a:solidFill>
                <a:latin typeface="Bookman Old Style" pitchFamily="18" charset="0"/>
              </a:rPr>
              <a:t>год </a:t>
            </a:r>
            <a:r>
              <a:rPr lang="ru-RU" dirty="0">
                <a:latin typeface="Bookman Old Style" pitchFamily="18" charset="0"/>
              </a:rPr>
              <a:t>и если такая тенденция сохранится, то к 2020 г. это количество может достичь 10 млн. </a:t>
            </a:r>
            <a:r>
              <a:rPr lang="ru-RU" dirty="0">
                <a:solidFill>
                  <a:schemeClr val="bg1">
                    <a:lumMod val="95000"/>
                    <a:lumOff val="5000"/>
                  </a:schemeClr>
                </a:solidFill>
                <a:latin typeface="Bookman Old Style" pitchFamily="18" charset="0"/>
              </a:rPr>
              <a:t>Недавние международные исследования показали, что курение укорачивает жизнь в среднем на </a:t>
            </a:r>
            <a:r>
              <a:rPr lang="ru-RU" b="1" dirty="0">
                <a:solidFill>
                  <a:schemeClr val="bg1"/>
                </a:solidFill>
                <a:latin typeface="Bookman Old Style" pitchFamily="18" charset="0"/>
              </a:rPr>
              <a:t>20-25 лет.</a:t>
            </a:r>
          </a:p>
          <a:p>
            <a:r>
              <a:rPr lang="ru-RU" dirty="0">
                <a:latin typeface="Bookman Old Style" pitchFamily="18" charset="0"/>
              </a:rPr>
              <a:t>На сегодняшний день в России </a:t>
            </a:r>
            <a:r>
              <a:rPr lang="ru-RU" dirty="0" smtClean="0">
                <a:latin typeface="Bookman Old Style" pitchFamily="18" charset="0"/>
              </a:rPr>
              <a:t>курят</a:t>
            </a:r>
          </a:p>
          <a:p>
            <a:r>
              <a:rPr lang="ru-RU" b="1" dirty="0" smtClean="0">
                <a:latin typeface="Bookman Old Style" pitchFamily="18" charset="0"/>
              </a:rPr>
              <a:t> </a:t>
            </a:r>
            <a:r>
              <a:rPr lang="ru-RU" sz="2500" b="1" dirty="0">
                <a:solidFill>
                  <a:srgbClr val="0070C0"/>
                </a:solidFill>
                <a:latin typeface="Bookman Old Style" pitchFamily="18" charset="0"/>
              </a:rPr>
              <a:t>67% мужчин,</a:t>
            </a:r>
            <a:r>
              <a:rPr lang="ru-RU" sz="2500" b="1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r>
              <a:rPr lang="ru-RU" sz="25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ookman Old Style" pitchFamily="18" charset="0"/>
              </a:rPr>
              <a:t>40% женщин </a:t>
            </a:r>
            <a:r>
              <a:rPr lang="ru-RU" sz="2500" b="1" dirty="0">
                <a:solidFill>
                  <a:srgbClr val="92D050"/>
                </a:solidFill>
                <a:latin typeface="Bookman Old Style" pitchFamily="18" charset="0"/>
              </a:rPr>
              <a:t>и 50% </a:t>
            </a:r>
            <a:r>
              <a:rPr lang="ru-RU" sz="2500" b="1" dirty="0" smtClean="0">
                <a:solidFill>
                  <a:srgbClr val="92D050"/>
                </a:solidFill>
                <a:latin typeface="Bookman Old Style" pitchFamily="18" charset="0"/>
              </a:rPr>
              <a:t>подростков</a:t>
            </a:r>
            <a:r>
              <a:rPr lang="ru-RU" sz="2500" b="1" dirty="0">
                <a:latin typeface="Bookman Old Style" pitchFamily="18" charset="0"/>
              </a:rPr>
              <a:t>.</a:t>
            </a:r>
            <a:endParaRPr lang="ru-RU" sz="2500" b="1" dirty="0" smtClean="0">
              <a:latin typeface="Bookman Old Style" pitchFamily="18" charset="0"/>
            </a:endParaRPr>
          </a:p>
          <a:p>
            <a:r>
              <a:rPr lang="ru-RU" b="1" i="1" dirty="0" smtClean="0">
                <a:solidFill>
                  <a:schemeClr val="bg1"/>
                </a:solidFill>
                <a:latin typeface="Bookman Old Style" pitchFamily="18" charset="0"/>
              </a:rPr>
              <a:t>500 </a:t>
            </a:r>
            <a:r>
              <a:rPr lang="ru-RU" b="1" i="1" dirty="0">
                <a:solidFill>
                  <a:schemeClr val="bg1"/>
                </a:solidFill>
                <a:latin typeface="Bookman Old Style" pitchFamily="18" charset="0"/>
              </a:rPr>
              <a:t>000 человек ежегодно умирают от курения в России. Каждый 10-й умирающий в мире от курения россиянин.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effectLst/>
              </a:rPr>
              <a:t>Общие сведения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47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971256"/>
          </a:xfrm>
        </p:spPr>
        <p:txBody>
          <a:bodyPr/>
          <a:lstStyle/>
          <a:p>
            <a:r>
              <a:rPr lang="ru-RU" dirty="0"/>
              <a:t>Самой грозной расплатой за курение считается рак легких, почек. Серьезную опасность представляет табак для сердца, курение вызывает обизвесткование сосудов, негативное воздействие на потребление кислорода. Никотин – непосредственная причина ампутации ног.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Вред курения.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805981"/>
            <a:ext cx="4104456" cy="27056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439" y="3798627"/>
            <a:ext cx="3732064" cy="2712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915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ru-RU" sz="3600" b="1" dirty="0" smtClean="0"/>
              <a:t>При  пассивном  курении  некурящий человек  страдает  больше</a:t>
            </a:r>
          </a:p>
        </p:txBody>
      </p:sp>
      <p:pic>
        <p:nvPicPr>
          <p:cNvPr id="11267" name="Picture 5" descr="{60948C64-3001-4DCF-9C4C-9B1925FD6C4A}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5616" y="1412776"/>
            <a:ext cx="6840538" cy="4968875"/>
          </a:xfrm>
        </p:spPr>
      </p:pic>
    </p:spTree>
    <p:extLst>
      <p:ext uri="{BB962C8B-B14F-4D97-AF65-F5344CB8AC3E}">
        <p14:creationId xmlns:p14="http://schemas.microsoft.com/office/powerpoint/2010/main" val="38134011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429000"/>
            <a:ext cx="3168352" cy="244827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320459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/>
              </a:rPr>
              <a:t>Нет  такого  </a:t>
            </a:r>
            <a:r>
              <a:rPr lang="ru-RU" sz="2800" b="1" dirty="0">
                <a:effectLst/>
              </a:rPr>
              <a:t>органа, который </a:t>
            </a:r>
            <a:r>
              <a:rPr lang="ru-RU" sz="2800" b="1" dirty="0" smtClean="0">
                <a:effectLst/>
              </a:rPr>
              <a:t> бы  </a:t>
            </a:r>
            <a:r>
              <a:rPr lang="ru-RU" sz="2800" b="1" dirty="0">
                <a:effectLst/>
              </a:rPr>
              <a:t>не </a:t>
            </a:r>
            <a:r>
              <a:rPr lang="ru-RU" sz="2800" b="1" dirty="0" smtClean="0">
                <a:effectLst/>
              </a:rPr>
              <a:t> поражался </a:t>
            </a:r>
            <a:r>
              <a:rPr lang="ru-RU" sz="2800" b="1" dirty="0">
                <a:effectLst/>
              </a:rPr>
              <a:t>табаком: </a:t>
            </a:r>
            <a:r>
              <a:rPr lang="ru-RU" sz="2800" b="1" dirty="0" smtClean="0">
                <a:effectLst/>
              </a:rPr>
              <a:t>почки  </a:t>
            </a:r>
            <a:r>
              <a:rPr lang="ru-RU" sz="2800" b="1" dirty="0">
                <a:effectLst/>
              </a:rPr>
              <a:t>и </a:t>
            </a:r>
            <a:r>
              <a:rPr lang="ru-RU" sz="2800" b="1" dirty="0" smtClean="0">
                <a:effectLst/>
              </a:rPr>
              <a:t> мочевой  пузырь</a:t>
            </a:r>
            <a:r>
              <a:rPr lang="ru-RU" sz="2800" b="1" dirty="0">
                <a:effectLst/>
              </a:rPr>
              <a:t>, половые железы </a:t>
            </a:r>
            <a:r>
              <a:rPr lang="ru-RU" sz="2800" b="1" dirty="0" smtClean="0">
                <a:effectLst/>
              </a:rPr>
              <a:t> и  кровеносные  сосуды</a:t>
            </a:r>
            <a:r>
              <a:rPr lang="ru-RU" sz="2800" b="1" dirty="0">
                <a:effectLst/>
              </a:rPr>
              <a:t>, головной </a:t>
            </a:r>
            <a:r>
              <a:rPr lang="ru-RU" sz="2800" b="1" dirty="0" smtClean="0">
                <a:effectLst/>
              </a:rPr>
              <a:t> мозг </a:t>
            </a:r>
            <a:r>
              <a:rPr lang="ru-RU" sz="2800" b="1" dirty="0">
                <a:effectLst/>
              </a:rPr>
              <a:t>и печень.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>
                <a:solidFill>
                  <a:srgbClr val="FFFF00"/>
                </a:solidFill>
                <a:effectLst/>
              </a:rPr>
              <a:t>Смертельная </a:t>
            </a:r>
            <a:r>
              <a:rPr lang="ru-RU" sz="2800" b="1" dirty="0" smtClean="0">
                <a:solidFill>
                  <a:srgbClr val="FFFF00"/>
                </a:solidFill>
                <a:effectLst/>
              </a:rPr>
              <a:t> доза  для  взрослого  человека содержится  </a:t>
            </a:r>
            <a:r>
              <a:rPr lang="ru-RU" sz="2800" b="1" dirty="0">
                <a:solidFill>
                  <a:srgbClr val="FFFF00"/>
                </a:solidFill>
                <a:effectLst/>
              </a:rPr>
              <a:t>в </a:t>
            </a:r>
            <a:r>
              <a:rPr lang="ru-RU" sz="2800" b="1" dirty="0" smtClean="0">
                <a:solidFill>
                  <a:srgbClr val="FFFF00"/>
                </a:solidFill>
                <a:effectLst/>
              </a:rPr>
              <a:t> одной  </a:t>
            </a:r>
            <a:r>
              <a:rPr lang="ru-RU" sz="2800" b="1" dirty="0">
                <a:solidFill>
                  <a:srgbClr val="FFFF00"/>
                </a:solidFill>
                <a:effectLst/>
              </a:rPr>
              <a:t>пачке сигарет</a:t>
            </a:r>
            <a:r>
              <a:rPr lang="ru-RU" sz="2800" b="1" dirty="0" smtClean="0">
                <a:solidFill>
                  <a:srgbClr val="FFFF00"/>
                </a:solidFill>
                <a:effectLst/>
              </a:rPr>
              <a:t>,  </a:t>
            </a:r>
            <a:r>
              <a:rPr lang="ru-RU" sz="2800" b="1" dirty="0">
                <a:solidFill>
                  <a:srgbClr val="FFFF00"/>
                </a:solidFill>
                <a:effectLst/>
              </a:rPr>
              <a:t>если </a:t>
            </a:r>
            <a:r>
              <a:rPr lang="ru-RU" sz="2800" b="1" dirty="0" smtClean="0">
                <a:solidFill>
                  <a:srgbClr val="FFFF00"/>
                </a:solidFill>
                <a:effectLst/>
              </a:rPr>
              <a:t> её выкурить  </a:t>
            </a:r>
            <a:r>
              <a:rPr lang="ru-RU" sz="2800" b="1" dirty="0">
                <a:solidFill>
                  <a:srgbClr val="FFFF00"/>
                </a:solidFill>
                <a:effectLst/>
              </a:rPr>
              <a:t>сразу</a:t>
            </a:r>
            <a:r>
              <a:rPr lang="ru-RU" sz="2800" b="1" dirty="0" smtClean="0">
                <a:solidFill>
                  <a:srgbClr val="FFFF00"/>
                </a:solidFill>
                <a:effectLst/>
              </a:rPr>
              <a:t>,  </a:t>
            </a:r>
            <a:r>
              <a:rPr lang="ru-RU" sz="2800" b="1" dirty="0">
                <a:solidFill>
                  <a:srgbClr val="FFFF00"/>
                </a:solidFill>
                <a:effectLst/>
              </a:rPr>
              <a:t>а для </a:t>
            </a:r>
            <a:r>
              <a:rPr lang="ru-RU" sz="2800" b="1" dirty="0" smtClean="0">
                <a:solidFill>
                  <a:srgbClr val="FFFF00"/>
                </a:solidFill>
                <a:effectLst/>
              </a:rPr>
              <a:t> подростков  — </a:t>
            </a:r>
            <a:r>
              <a:rPr lang="ru-RU" sz="2800" b="1" dirty="0">
                <a:solidFill>
                  <a:srgbClr val="FFFF00"/>
                </a:solidFill>
                <a:effectLst/>
              </a:rPr>
              <a:t>полпачки.</a:t>
            </a:r>
            <a:endParaRPr lang="ru-RU" sz="2800" b="1" dirty="0">
              <a:solidFill>
                <a:srgbClr val="FFFF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3356992"/>
            <a:ext cx="2376264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05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 descr="{113CC2FF-72B8-49C3-8B82-23BAA4DDAF5D}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292100"/>
            <a:ext cx="8353425" cy="6232525"/>
          </a:xfrm>
        </p:spPr>
      </p:pic>
    </p:spTree>
    <p:extLst>
      <p:ext uri="{BB962C8B-B14F-4D97-AF65-F5344CB8AC3E}">
        <p14:creationId xmlns:p14="http://schemas.microsoft.com/office/powerpoint/2010/main" val="39286285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19128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Bookman Old Style" pitchFamily="18" charset="0"/>
              </a:rPr>
              <a:t>Считается, что термин </a:t>
            </a:r>
            <a:r>
              <a:rPr lang="ru-RU" i="1" dirty="0">
                <a:latin typeface="Bookman Old Style" pitchFamily="18" charset="0"/>
              </a:rPr>
              <a:t>«</a:t>
            </a:r>
            <a:r>
              <a:rPr lang="ru-RU" i="1" dirty="0" smtClean="0">
                <a:latin typeface="Bookman Old Style" pitchFamily="18" charset="0"/>
              </a:rPr>
              <a:t>ναρκωτικός»(</a:t>
            </a:r>
            <a:r>
              <a:rPr lang="ru-RU" i="1" dirty="0">
                <a:latin typeface="Bookman Old Style" pitchFamily="18" charset="0"/>
              </a:rPr>
              <a:t>наркотик</a:t>
            </a:r>
            <a:r>
              <a:rPr lang="ru-RU" i="1" dirty="0" smtClean="0">
                <a:latin typeface="Bookman Old Style" pitchFamily="18" charset="0"/>
              </a:rPr>
              <a:t>)</a:t>
            </a:r>
          </a:p>
          <a:p>
            <a:pPr marL="0" indent="0" algn="ctr">
              <a:buNone/>
            </a:pPr>
            <a:r>
              <a:rPr lang="ru-RU" dirty="0">
                <a:latin typeface="Bookman Old Style" pitchFamily="18" charset="0"/>
              </a:rPr>
              <a:t> впервые был употреблён греческим целителем </a:t>
            </a:r>
            <a:r>
              <a:rPr lang="ru-RU" dirty="0">
                <a:solidFill>
                  <a:schemeClr val="bg1"/>
                </a:solidFill>
                <a:latin typeface="Bookman Old Style" pitchFamily="18" charset="0"/>
                <a:hlinkClick r:id="rId2" tooltip="Гиппократ"/>
              </a:rPr>
              <a:t>Гиппократом</a:t>
            </a:r>
            <a:r>
              <a:rPr lang="ru-RU" dirty="0">
                <a:latin typeface="Bookman Old Style" pitchFamily="18" charset="0"/>
              </a:rPr>
              <a:t>, — в частности, для описания веществ, </a:t>
            </a:r>
            <a:r>
              <a:rPr lang="ru-RU" dirty="0" smtClean="0">
                <a:latin typeface="Bookman Old Style" pitchFamily="18" charset="0"/>
              </a:rPr>
              <a:t> вызывающих  потерю чувствительности </a:t>
            </a:r>
            <a:r>
              <a:rPr lang="ru-RU" dirty="0">
                <a:latin typeface="Bookman Old Style" pitchFamily="18" charset="0"/>
              </a:rPr>
              <a:t>или </a:t>
            </a:r>
            <a:r>
              <a:rPr lang="ru-RU" dirty="0">
                <a:latin typeface="Bookman Old Style" pitchFamily="18" charset="0"/>
                <a:hlinkClick r:id="rId3" tooltip="Паралич"/>
              </a:rPr>
              <a:t>паралич</a:t>
            </a:r>
            <a:r>
              <a:rPr lang="ru-RU" dirty="0">
                <a:latin typeface="Bookman Old Style" pitchFamily="18" charset="0"/>
              </a:rPr>
              <a:t>. Данный термин также употреблял выдающийся врач античности Клавдий </a:t>
            </a:r>
            <a:r>
              <a:rPr lang="ru-RU" dirty="0">
                <a:latin typeface="Bookman Old Style" pitchFamily="18" charset="0"/>
                <a:hlinkClick r:id="rId4" tooltip="Гален"/>
              </a:rPr>
              <a:t>Гален</a:t>
            </a:r>
            <a:r>
              <a:rPr lang="ru-RU" dirty="0">
                <a:latin typeface="Bookman Old Style" pitchFamily="18" charset="0"/>
              </a:rPr>
              <a:t>. В качестве таких веществ Гален, например, упоминал корень </a:t>
            </a:r>
            <a:r>
              <a:rPr lang="ru-RU" dirty="0" smtClean="0">
                <a:latin typeface="Bookman Old Style" pitchFamily="18" charset="0"/>
                <a:hlinkClick r:id="rId5" tooltip="Мандрагора"/>
              </a:rPr>
              <a:t>мандрагоры</a:t>
            </a:r>
            <a:r>
              <a:rPr lang="ru-RU" dirty="0" smtClean="0">
                <a:latin typeface="Bookman Old Style" pitchFamily="18" charset="0"/>
              </a:rPr>
              <a:t>, </a:t>
            </a:r>
            <a:r>
              <a:rPr lang="ru-RU" dirty="0">
                <a:latin typeface="Bookman Old Style" pitchFamily="18" charset="0"/>
              </a:rPr>
              <a:t>семена эклаты и </a:t>
            </a:r>
            <a:r>
              <a:rPr lang="ru-RU" dirty="0" smtClean="0">
                <a:latin typeface="Bookman Old Style" pitchFamily="18" charset="0"/>
                <a:hlinkClick r:id="rId6" tooltip="Мак"/>
              </a:rPr>
              <a:t>мака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.</a:t>
            </a:r>
            <a:endParaRPr lang="ru-RU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36306"/>
            <a:ext cx="1748630" cy="20162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453677"/>
            <a:ext cx="1126232" cy="172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25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304800"/>
            <a:ext cx="7186364" cy="747936"/>
          </a:xfrm>
        </p:spPr>
        <p:txBody>
          <a:bodyPr/>
          <a:lstStyle/>
          <a:p>
            <a:pPr marL="54864" indent="0" algn="ctr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0000FF"/>
                </a:solidFill>
                <a:latin typeface="Algerian" pitchFamily="82" charset="0"/>
              </a:rPr>
              <a:t>О пьянстве </a:t>
            </a:r>
            <a:r>
              <a:rPr lang="ru-RU" b="1" dirty="0" smtClean="0">
                <a:solidFill>
                  <a:srgbClr val="0000FF"/>
                </a:solidFill>
                <a:latin typeface="Algerian" pitchFamily="82" charset="0"/>
              </a:rPr>
              <a:t>и  алкоголизме.</a:t>
            </a:r>
            <a:endParaRPr lang="ru-RU" b="1" dirty="0">
              <a:solidFill>
                <a:srgbClr val="0000FF"/>
              </a:solidFill>
              <a:latin typeface="Algerian" pitchFamily="82" charset="0"/>
            </a:endParaRPr>
          </a:p>
        </p:txBody>
      </p:sp>
      <p:pic>
        <p:nvPicPr>
          <p:cNvPr id="11267" name="Picture 3" descr="girl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47800"/>
            <a:ext cx="2438400" cy="225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 descr="спирт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648200"/>
            <a:ext cx="2565400" cy="169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 descr="подростки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925" y="381000"/>
            <a:ext cx="124142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3429000" y="1341437"/>
            <a:ext cx="372903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Stencil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Stencil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Stencil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Stencil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Stencil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encil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encil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encil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encil" pitchFamily="82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 u="sng" dirty="0">
                <a:solidFill>
                  <a:schemeClr val="tx2">
                    <a:lumMod val="75000"/>
                  </a:schemeClr>
                </a:solidFill>
              </a:rPr>
              <a:t>Пьянство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 - чрезмерное употребление алкоголя, разрушительно действующее на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человека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277" name="Text Box 13"/>
          <p:cNvSpPr txBox="1">
            <a:spLocks noChangeArrowheads="1"/>
          </p:cNvSpPr>
          <p:nvPr/>
        </p:nvSpPr>
        <p:spPr bwMode="auto">
          <a:xfrm>
            <a:off x="228600" y="4437112"/>
            <a:ext cx="47244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Stencil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Stencil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Stencil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Stencil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Stencil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encil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encil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encil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encil" pitchFamily="82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 u="sng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Алкоголизм </a:t>
            </a:r>
            <a:r>
              <a:rPr lang="ru-RU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– химическая зависимость от алкоголя, приводящая к вынужденному и неумеренному его </a:t>
            </a:r>
            <a:r>
              <a:rPr lang="ru-RU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употреблению.</a:t>
            </a:r>
            <a:endParaRPr lang="ru-RU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278" name="AutoShape 14"/>
          <p:cNvSpPr>
            <a:spLocks noChangeArrowheads="1"/>
          </p:cNvSpPr>
          <p:nvPr/>
        </p:nvSpPr>
        <p:spPr bwMode="auto">
          <a:xfrm rot="-5400000">
            <a:off x="2514600" y="2269331"/>
            <a:ext cx="914400" cy="609600"/>
          </a:xfrm>
          <a:custGeom>
            <a:avLst/>
            <a:gdLst>
              <a:gd name="T0" fmla="*/ 27650482 w 21600"/>
              <a:gd name="T1" fmla="*/ 0 h 21600"/>
              <a:gd name="T2" fmla="*/ 16589587 w 21600"/>
              <a:gd name="T3" fmla="*/ 5734756 h 21600"/>
              <a:gd name="T4" fmla="*/ 0 w 21600"/>
              <a:gd name="T5" fmla="*/ 14337679 h 21600"/>
              <a:gd name="T6" fmla="*/ 16589587 w 21600"/>
              <a:gd name="T7" fmla="*/ 17204267 h 21600"/>
              <a:gd name="T8" fmla="*/ 33179131 w 21600"/>
              <a:gd name="T9" fmla="*/ 11947398 h 21600"/>
              <a:gd name="T10" fmla="*/ 38709600 w 21600"/>
              <a:gd name="T11" fmla="*/ 5734756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lnTo>
                  <a:pt x="15429" y="0"/>
                </a:lnTo>
                <a:close/>
              </a:path>
            </a:pathLst>
          </a:custGeom>
          <a:solidFill>
            <a:srgbClr val="008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79" name="AutoShape 15"/>
          <p:cNvSpPr>
            <a:spLocks noChangeArrowheads="1"/>
          </p:cNvSpPr>
          <p:nvPr/>
        </p:nvSpPr>
        <p:spPr bwMode="auto">
          <a:xfrm>
            <a:off x="7696200" y="3048000"/>
            <a:ext cx="914400" cy="609600"/>
          </a:xfrm>
          <a:custGeom>
            <a:avLst/>
            <a:gdLst>
              <a:gd name="T0" fmla="*/ 27650482 w 21600"/>
              <a:gd name="T1" fmla="*/ 0 h 21600"/>
              <a:gd name="T2" fmla="*/ 16589587 w 21600"/>
              <a:gd name="T3" fmla="*/ 5734756 h 21600"/>
              <a:gd name="T4" fmla="*/ 0 w 21600"/>
              <a:gd name="T5" fmla="*/ 14337679 h 21600"/>
              <a:gd name="T6" fmla="*/ 16589587 w 21600"/>
              <a:gd name="T7" fmla="*/ 17204267 h 21600"/>
              <a:gd name="T8" fmla="*/ 33179131 w 21600"/>
              <a:gd name="T9" fmla="*/ 11947398 h 21600"/>
              <a:gd name="T10" fmla="*/ 38709600 w 21600"/>
              <a:gd name="T11" fmla="*/ 5734756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lnTo>
                  <a:pt x="15429" y="0"/>
                </a:lnTo>
                <a:close/>
              </a:path>
            </a:pathLst>
          </a:custGeom>
          <a:solidFill>
            <a:srgbClr val="008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80" name="AutoShape 16"/>
          <p:cNvSpPr>
            <a:spLocks noChangeArrowheads="1"/>
          </p:cNvSpPr>
          <p:nvPr/>
        </p:nvSpPr>
        <p:spPr bwMode="auto">
          <a:xfrm>
            <a:off x="5105400" y="5178008"/>
            <a:ext cx="990600" cy="457200"/>
          </a:xfrm>
          <a:prstGeom prst="rightArrow">
            <a:avLst>
              <a:gd name="adj1" fmla="val 50000"/>
              <a:gd name="adj2" fmla="val 54167"/>
            </a:avLst>
          </a:prstGeom>
          <a:solidFill>
            <a:srgbClr val="008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82" name="AutoShape 18"/>
          <p:cNvSpPr>
            <a:spLocks noChangeArrowheads="1"/>
          </p:cNvSpPr>
          <p:nvPr/>
        </p:nvSpPr>
        <p:spPr bwMode="auto">
          <a:xfrm>
            <a:off x="1104900" y="3638729"/>
            <a:ext cx="685800" cy="609600"/>
          </a:xfrm>
          <a:prstGeom prst="octagon">
            <a:avLst>
              <a:gd name="adj" fmla="val 2238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1.</a:t>
            </a:r>
          </a:p>
        </p:txBody>
      </p:sp>
      <p:sp>
        <p:nvSpPr>
          <p:cNvPr id="11283" name="AutoShape 19"/>
          <p:cNvSpPr>
            <a:spLocks noChangeArrowheads="1"/>
          </p:cNvSpPr>
          <p:nvPr/>
        </p:nvSpPr>
        <p:spPr bwMode="auto">
          <a:xfrm>
            <a:off x="7239000" y="2362200"/>
            <a:ext cx="685800" cy="609600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2.</a:t>
            </a:r>
          </a:p>
        </p:txBody>
      </p:sp>
      <p:sp>
        <p:nvSpPr>
          <p:cNvPr id="11284" name="AutoShape 20"/>
          <p:cNvSpPr>
            <a:spLocks noChangeArrowheads="1"/>
          </p:cNvSpPr>
          <p:nvPr/>
        </p:nvSpPr>
        <p:spPr bwMode="auto">
          <a:xfrm>
            <a:off x="5638800" y="6019800"/>
            <a:ext cx="685800" cy="609600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3.</a:t>
            </a:r>
          </a:p>
        </p:txBody>
      </p:sp>
      <p:sp>
        <p:nvSpPr>
          <p:cNvPr id="11285" name="Text Box 21"/>
          <p:cNvSpPr txBox="1">
            <a:spLocks noChangeArrowheads="1"/>
          </p:cNvSpPr>
          <p:nvPr/>
        </p:nvSpPr>
        <p:spPr bwMode="auto">
          <a:xfrm>
            <a:off x="2819400" y="3048000"/>
            <a:ext cx="45593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Stencil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Stencil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Stencil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Stencil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Stencil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encil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encil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encil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tencil" pitchFamily="82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 dirty="0">
                <a:solidFill>
                  <a:schemeClr val="bg1"/>
                </a:solidFill>
              </a:rPr>
              <a:t>Выявлено три важных фактора, связанных с высоким риском развития алкоголизма</a:t>
            </a:r>
          </a:p>
        </p:txBody>
      </p:sp>
    </p:spTree>
    <p:extLst>
      <p:ext uri="{BB962C8B-B14F-4D97-AF65-F5344CB8AC3E}">
        <p14:creationId xmlns:p14="http://schemas.microsoft.com/office/powerpoint/2010/main" val="4047944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0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6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8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8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0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2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4" dur="5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 autoUpdateAnimBg="0"/>
      <p:bldP spid="11277" grpId="0" autoUpdateAnimBg="0"/>
      <p:bldP spid="11278" grpId="0" animBg="1"/>
      <p:bldP spid="11279" grpId="0" animBg="1"/>
      <p:bldP spid="11280" grpId="0" animBg="1"/>
      <p:bldP spid="11282" grpId="0" animBg="1" autoUpdateAnimBg="0"/>
      <p:bldP spid="11283" grpId="0" animBg="1" autoUpdateAnimBg="0"/>
      <p:bldP spid="11284" grpId="0" animBg="1" autoUpdateAnimBg="0"/>
      <p:bldP spid="11285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Влияние  алкоголя  на организм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3600" dirty="0" smtClean="0"/>
              <a:t>Хронический  гастрит  желудка</a:t>
            </a:r>
          </a:p>
          <a:p>
            <a:pPr eaLnBrk="1" hangingPunct="1"/>
            <a:r>
              <a:rPr lang="ru-RU" sz="3600" dirty="0" smtClean="0"/>
              <a:t>Развивается  цирроз  печени</a:t>
            </a:r>
          </a:p>
          <a:p>
            <a:pPr eaLnBrk="1" hangingPunct="1">
              <a:buFontTx/>
              <a:buNone/>
            </a:pPr>
            <a:r>
              <a:rPr lang="ru-RU" sz="3600" dirty="0" smtClean="0"/>
              <a:t> ( разрушение печени)</a:t>
            </a:r>
          </a:p>
          <a:p>
            <a:pPr eaLnBrk="1" hangingPunct="1"/>
            <a:r>
              <a:rPr lang="ru-RU" sz="3600" dirty="0" smtClean="0"/>
              <a:t>Воздействует  на  головной  мозг</a:t>
            </a:r>
          </a:p>
          <a:p>
            <a:pPr eaLnBrk="1" hangingPunct="1"/>
            <a:r>
              <a:rPr lang="ru-RU" sz="3600" dirty="0" smtClean="0"/>
              <a:t>Ускорение биологического старения</a:t>
            </a:r>
          </a:p>
          <a:p>
            <a:pPr eaLnBrk="1" hangingPunct="1"/>
            <a:r>
              <a:rPr lang="ru-RU" sz="3600" dirty="0" smtClean="0"/>
              <a:t>Приводит  к  развитию  алкоголизма </a:t>
            </a:r>
          </a:p>
        </p:txBody>
      </p:sp>
    </p:spTree>
    <p:extLst>
      <p:ext uri="{BB962C8B-B14F-4D97-AF65-F5344CB8AC3E}">
        <p14:creationId xmlns:p14="http://schemas.microsoft.com/office/powerpoint/2010/main" val="31227091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 descr="{98FD7FE8-D60D-423A-9DA8-38886AD4623F}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292100"/>
            <a:ext cx="8424863" cy="6376988"/>
          </a:xfrm>
        </p:spPr>
      </p:pic>
    </p:spTree>
    <p:extLst>
      <p:ext uri="{BB962C8B-B14F-4D97-AF65-F5344CB8AC3E}">
        <p14:creationId xmlns:p14="http://schemas.microsoft.com/office/powerpoint/2010/main" val="21769162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645024"/>
            <a:ext cx="2448272" cy="165618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3335" y="152400"/>
            <a:ext cx="8403465" cy="277254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FFFF00"/>
                </a:solidFill>
                <a:effectLst/>
              </a:rPr>
              <a:t>Острое </a:t>
            </a:r>
            <a:r>
              <a:rPr lang="ru-RU" sz="2800" b="1" dirty="0" smtClean="0">
                <a:solidFill>
                  <a:srgbClr val="FFFF00"/>
                </a:solidFill>
                <a:effectLst/>
              </a:rPr>
              <a:t> отравление  никотином </a:t>
            </a:r>
            <a:r>
              <a:rPr lang="ru-RU" sz="2800" b="1" dirty="0">
                <a:solidFill>
                  <a:srgbClr val="FFFF00"/>
                </a:solidFill>
                <a:effectLst/>
              </a:rPr>
              <a:t>(тошнота, рвота, </a:t>
            </a:r>
            <a:r>
              <a:rPr lang="ru-RU" sz="2800" b="1" dirty="0" smtClean="0">
                <a:solidFill>
                  <a:srgbClr val="FFFF00"/>
                </a:solidFill>
                <a:effectLst/>
              </a:rPr>
              <a:t>частый  </a:t>
            </a:r>
            <a:r>
              <a:rPr lang="ru-RU" sz="2800" b="1" dirty="0">
                <a:solidFill>
                  <a:srgbClr val="FFFF00"/>
                </a:solidFill>
                <a:effectLst/>
              </a:rPr>
              <a:t>пульс, судороги, подъём кровяного давления) наблюдается </a:t>
            </a:r>
            <a:r>
              <a:rPr lang="ru-RU" sz="2800" b="1" dirty="0" smtClean="0">
                <a:solidFill>
                  <a:srgbClr val="FFFF00"/>
                </a:solidFill>
                <a:effectLst/>
              </a:rPr>
              <a:t> обычно  при  первых </a:t>
            </a:r>
            <a:r>
              <a:rPr lang="ru-RU" sz="2800" b="1" dirty="0">
                <a:solidFill>
                  <a:srgbClr val="FFFF00"/>
                </a:solidFill>
                <a:effectLst/>
              </a:rPr>
              <a:t>попытках </a:t>
            </a:r>
            <a:r>
              <a:rPr lang="ru-RU" sz="2800" b="1" dirty="0" smtClean="0">
                <a:solidFill>
                  <a:srgbClr val="FFFF00"/>
                </a:solidFill>
                <a:effectLst/>
              </a:rPr>
              <a:t> курить.</a:t>
            </a:r>
            <a:br>
              <a:rPr lang="ru-RU" sz="2800" b="1" dirty="0" smtClean="0">
                <a:solidFill>
                  <a:srgbClr val="FFFF00"/>
                </a:solidFill>
                <a:effectLst/>
              </a:rPr>
            </a:br>
            <a:r>
              <a:rPr lang="ru-RU" sz="2800" b="1" dirty="0" smtClean="0">
                <a:solidFill>
                  <a:srgbClr val="FFFF00"/>
                </a:solidFill>
                <a:effectLst/>
              </a:rPr>
              <a:t>Не  испытывай  судьбу,  скажи  курению, алкоголю   и  наркотикам  НЕТ!</a:t>
            </a:r>
            <a:endParaRPr lang="ru-RU" sz="2800" b="1" dirty="0">
              <a:solidFill>
                <a:srgbClr val="FFFF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212976"/>
            <a:ext cx="2258566" cy="16561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4581128"/>
            <a:ext cx="1656184" cy="1644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814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309634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НАРКОТИК</a:t>
            </a: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/>
              <a:t>в широком </a:t>
            </a:r>
            <a:r>
              <a:rPr lang="ru-RU" sz="3200" b="1" dirty="0" smtClean="0"/>
              <a:t> смысле </a:t>
            </a:r>
            <a:r>
              <a:rPr lang="ru-RU" sz="3200" b="1" dirty="0"/>
              <a:t>- психоактивное средство</a:t>
            </a:r>
            <a:r>
              <a:rPr lang="ru-RU" sz="3200" b="1" dirty="0" smtClean="0"/>
              <a:t>,   снижающее   </a:t>
            </a:r>
            <a:r>
              <a:rPr lang="ru-RU" sz="3200" b="1" dirty="0">
                <a:solidFill>
                  <a:srgbClr val="92D050"/>
                </a:solidFill>
              </a:rPr>
              <a:t>физическую</a:t>
            </a:r>
            <a:r>
              <a:rPr lang="ru-RU" sz="3200" b="1" dirty="0"/>
              <a:t> </a:t>
            </a:r>
            <a:r>
              <a:rPr lang="ru-RU" sz="3200" b="1" dirty="0" smtClean="0"/>
              <a:t> и </a:t>
            </a:r>
            <a:r>
              <a:rPr lang="ru-RU" sz="3200" b="1" dirty="0" smtClean="0">
                <a:solidFill>
                  <a:srgbClr val="FFCCCC"/>
                </a:solidFill>
              </a:rPr>
              <a:t>умственную</a:t>
            </a:r>
            <a:r>
              <a:rPr lang="ru-RU" sz="3200" b="1" dirty="0" smtClean="0"/>
              <a:t>   </a:t>
            </a:r>
            <a:r>
              <a:rPr lang="ru-RU" sz="3200" b="1" dirty="0"/>
              <a:t>активность, </a:t>
            </a:r>
            <a:r>
              <a:rPr lang="ru-RU" sz="3200" b="1" dirty="0" smtClean="0"/>
              <a:t> </a:t>
            </a:r>
            <a:r>
              <a:rPr lang="ru-RU" sz="3200" b="1" dirty="0" smtClean="0">
                <a:solidFill>
                  <a:schemeClr val="tx2">
                    <a:lumMod val="90000"/>
                  </a:schemeClr>
                </a:solidFill>
              </a:rPr>
              <a:t>притупляющее боль  </a:t>
            </a:r>
            <a:r>
              <a:rPr lang="ru-RU" sz="3200" b="1" dirty="0" smtClean="0"/>
              <a:t>и  </a:t>
            </a:r>
            <a:r>
              <a:rPr lang="ru-RU" sz="3200" b="1" dirty="0"/>
              <a:t>оказывающее </a:t>
            </a:r>
            <a:r>
              <a:rPr lang="ru-RU" sz="3200" b="1" dirty="0" smtClean="0"/>
              <a:t>  </a:t>
            </a:r>
            <a:r>
              <a:rPr 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успокаивающее  </a:t>
            </a:r>
            <a:r>
              <a:rPr lang="ru-RU" sz="32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и снотворное </a:t>
            </a:r>
            <a:r>
              <a:rPr 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 действие</a:t>
            </a:r>
            <a:r>
              <a:rPr lang="ru-RU" sz="3200" b="1" dirty="0" smtClean="0"/>
              <a:t>.</a:t>
            </a:r>
            <a:endParaRPr lang="ru-RU" sz="32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365104"/>
            <a:ext cx="1905000" cy="14287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509120"/>
            <a:ext cx="214312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14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4365104"/>
            <a:ext cx="2738412" cy="208148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3960440"/>
          </a:xfrm>
        </p:spPr>
        <p:txBody>
          <a:bodyPr>
            <a:noAutofit/>
          </a:bodyPr>
          <a:lstStyle/>
          <a:p>
            <a:pPr algn="just"/>
            <a:r>
              <a:rPr lang="ru-RU" sz="3200" dirty="0">
                <a:solidFill>
                  <a:srgbClr val="FFFF00"/>
                </a:solidFill>
                <a:effectLst/>
              </a:rPr>
              <a:t>Наркотики разрушают и уносят миллионы жизней каждый год. Наркотики стали для многих частью их жизни. Около </a:t>
            </a:r>
            <a:r>
              <a:rPr lang="ru-RU" sz="3200" dirty="0" smtClean="0">
                <a:effectLst/>
              </a:rPr>
              <a:t/>
            </a:r>
            <a:br>
              <a:rPr lang="ru-RU" sz="3200" dirty="0" smtClean="0">
                <a:effectLst/>
              </a:rPr>
            </a:br>
            <a:r>
              <a:rPr lang="ru-RU" sz="3200" b="1" dirty="0" smtClean="0">
                <a:solidFill>
                  <a:srgbClr val="FF0000"/>
                </a:solidFill>
                <a:effectLst/>
              </a:rPr>
              <a:t>200 </a:t>
            </a:r>
            <a:r>
              <a:rPr lang="ru-RU" sz="3200" b="1" dirty="0">
                <a:solidFill>
                  <a:srgbClr val="FF0000"/>
                </a:solidFill>
                <a:effectLst/>
              </a:rPr>
              <a:t>миллионов </a:t>
            </a:r>
            <a:r>
              <a:rPr lang="ru-RU" sz="3200" dirty="0">
                <a:solidFill>
                  <a:srgbClr val="FFFF00"/>
                </a:solidFill>
                <a:effectLst/>
              </a:rPr>
              <a:t>человек во всем мире </a:t>
            </a:r>
            <a:r>
              <a:rPr lang="ru-RU" sz="3200" b="1" dirty="0">
                <a:solidFill>
                  <a:srgbClr val="FFFF00"/>
                </a:solidFill>
                <a:effectLst/>
              </a:rPr>
              <a:t>связали</a:t>
            </a:r>
            <a:r>
              <a:rPr lang="ru-RU" sz="3200" dirty="0">
                <a:solidFill>
                  <a:srgbClr val="FFFF00"/>
                </a:solidFill>
                <a:effectLst/>
              </a:rPr>
              <a:t> свою </a:t>
            </a:r>
            <a:r>
              <a:rPr lang="ru-RU" sz="3200" b="1" dirty="0">
                <a:solidFill>
                  <a:srgbClr val="FFFF00"/>
                </a:solidFill>
                <a:effectLst/>
              </a:rPr>
              <a:t>жизнь и наркотики</a:t>
            </a:r>
            <a:r>
              <a:rPr lang="ru-RU" sz="3200" dirty="0">
                <a:solidFill>
                  <a:srgbClr val="FFFF00"/>
                </a:solidFill>
                <a:effectLst/>
              </a:rPr>
              <a:t>. Большинство молодежи даже не понимает в полной мере какой вред они наносят себе и своим </a:t>
            </a:r>
            <a:r>
              <a:rPr lang="ru-RU" sz="3200" dirty="0" smtClean="0">
                <a:solidFill>
                  <a:srgbClr val="FFFF00"/>
                </a:solidFill>
                <a:effectLst/>
              </a:rPr>
              <a:t>близким  с  очередной  </a:t>
            </a:r>
            <a:r>
              <a:rPr lang="ru-RU" sz="3200" dirty="0">
                <a:solidFill>
                  <a:srgbClr val="FFFF00"/>
                </a:solidFill>
                <a:effectLst/>
              </a:rPr>
              <a:t>дозой.</a:t>
            </a:r>
            <a:endParaRPr lang="ru-RU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47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dirty="0"/>
              <a:t>Наркотики можно разделить на следующие группы:</a:t>
            </a:r>
          </a:p>
          <a:p>
            <a:r>
              <a:rPr lang="ru-RU" dirty="0"/>
              <a:t>1</a:t>
            </a:r>
            <a:r>
              <a:rPr lang="ru-RU" dirty="0" smtClean="0"/>
              <a:t>.  </a:t>
            </a:r>
            <a:r>
              <a:rPr lang="ru-RU" dirty="0">
                <a:solidFill>
                  <a:srgbClr val="92D050"/>
                </a:solidFill>
              </a:rPr>
              <a:t>Производные конопли </a:t>
            </a:r>
            <a:r>
              <a:rPr lang="ru-RU" dirty="0"/>
              <a:t>(наркотики , изготовленные из конопли)</a:t>
            </a:r>
          </a:p>
          <a:p>
            <a:r>
              <a:rPr lang="ru-RU" dirty="0"/>
              <a:t>2. 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CCCC"/>
                </a:solidFill>
              </a:rPr>
              <a:t>Опиатные </a:t>
            </a:r>
            <a:r>
              <a:rPr lang="ru-RU" dirty="0">
                <a:solidFill>
                  <a:srgbClr val="FFCCCC"/>
                </a:solidFill>
              </a:rPr>
              <a:t>наркотики </a:t>
            </a:r>
            <a:r>
              <a:rPr lang="ru-RU" dirty="0"/>
              <a:t>(наркотики, изготовленные из мака или действующие сходным с ним образом)</a:t>
            </a:r>
          </a:p>
          <a:p>
            <a:r>
              <a:rPr lang="ru-RU" dirty="0"/>
              <a:t>3. 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Психостимуляторные </a:t>
            </a:r>
            <a:r>
              <a:rPr lang="ru-RU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наркотики </a:t>
            </a:r>
            <a:r>
              <a:rPr lang="ru-RU" dirty="0"/>
              <a:t>(это такие наркотики, как кокаин, эфедрон, фенамин)</a:t>
            </a:r>
          </a:p>
          <a:p>
            <a:r>
              <a:rPr lang="ru-RU" dirty="0"/>
              <a:t>4. 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Галлюциногеные 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наркотики </a:t>
            </a:r>
            <a:r>
              <a:rPr lang="ru-RU" dirty="0"/>
              <a:t>(синтетические наркотики - ЛСД и наркотики природного происхождения - из грибов).</a:t>
            </a:r>
          </a:p>
          <a:p>
            <a:r>
              <a:rPr lang="ru-RU" dirty="0"/>
              <a:t>5.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Снотворно - седативные наркотики </a:t>
            </a:r>
            <a:r>
              <a:rPr lang="ru-RU" dirty="0"/>
              <a:t>("седативные" наркотики - значит успокаивающие препараты).</a:t>
            </a:r>
          </a:p>
          <a:p>
            <a:r>
              <a:rPr lang="ru-RU" dirty="0"/>
              <a:t>6</a:t>
            </a:r>
            <a:r>
              <a:rPr lang="ru-RU" dirty="0" smtClean="0"/>
              <a:t>. </a:t>
            </a:r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ЛВНД </a:t>
            </a:r>
            <a:r>
              <a:rPr lang="ru-RU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наркотики - летучие вещества </a:t>
            </a:r>
            <a:r>
              <a:rPr lang="ru-RU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наркотического действия</a:t>
            </a:r>
            <a:r>
              <a:rPr lang="ru-RU" smtClean="0"/>
              <a:t>(такие  </a:t>
            </a:r>
            <a:r>
              <a:rPr lang="ru-RU" dirty="0" smtClean="0"/>
              <a:t>наркотики, как </a:t>
            </a:r>
            <a:r>
              <a:rPr lang="ru-RU" dirty="0"/>
              <a:t>бензин, клей "Момент" и пр.).</a:t>
            </a:r>
          </a:p>
          <a:p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31" y="181795"/>
            <a:ext cx="1584176" cy="12241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21784"/>
            <a:ext cx="1872208" cy="12241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10723"/>
            <a:ext cx="1905000" cy="12462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221784"/>
            <a:ext cx="1981994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7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971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Теперь о том, какой вред наносит употребление наркотиков физическому здоровью </a:t>
            </a:r>
            <a:r>
              <a:rPr lang="ru-RU" dirty="0" smtClean="0"/>
              <a:t>человека.</a:t>
            </a:r>
          </a:p>
          <a:p>
            <a:pPr marL="0" indent="0">
              <a:buNone/>
            </a:pPr>
            <a:r>
              <a:rPr lang="ru-RU" dirty="0" smtClean="0"/>
              <a:t> Все </a:t>
            </a:r>
            <a:r>
              <a:rPr lang="ru-RU" dirty="0"/>
              <a:t>наркотики независимо от пути введения в организм в большей или меньшей степени обязательно повреждают:</a:t>
            </a:r>
          </a:p>
          <a:p>
            <a:r>
              <a:rPr lang="ru-RU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- нервную систему (в том числе головной мозг);</a:t>
            </a:r>
          </a:p>
          <a:p>
            <a:r>
              <a:rPr lang="ru-RU" dirty="0">
                <a:solidFill>
                  <a:srgbClr val="92D050"/>
                </a:solidFill>
              </a:rPr>
              <a:t>- иммунную систему;</a:t>
            </a:r>
          </a:p>
          <a:p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- печень;</a:t>
            </a:r>
          </a:p>
          <a:p>
            <a:r>
              <a:rPr lang="ru-RU" dirty="0">
                <a:solidFill>
                  <a:srgbClr val="C00000"/>
                </a:solidFill>
              </a:rPr>
              <a:t>- сердце;</a:t>
            </a:r>
          </a:p>
          <a:p>
            <a:r>
              <a:rPr lang="ru-RU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- легкие.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7234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Вред от наркотиков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4365104"/>
            <a:ext cx="1790700" cy="14287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5484" t="-142517" r="128968" b="142517"/>
          <a:stretch/>
        </p:blipFill>
        <p:spPr>
          <a:xfrm>
            <a:off x="3143250" y="2719387"/>
            <a:ext cx="1900698" cy="14192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97" r="36581"/>
          <a:stretch/>
        </p:blipFill>
        <p:spPr>
          <a:xfrm>
            <a:off x="6228184" y="4737257"/>
            <a:ext cx="1900698" cy="141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3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6" descr="{D9F07142-893E-4CD8-BBB3-5B9F270B2188}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88913"/>
            <a:ext cx="8280400" cy="6553200"/>
          </a:xfrm>
        </p:spPr>
      </p:pic>
    </p:spTree>
    <p:extLst>
      <p:ext uri="{BB962C8B-B14F-4D97-AF65-F5344CB8AC3E}">
        <p14:creationId xmlns:p14="http://schemas.microsoft.com/office/powerpoint/2010/main" val="13019437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332656"/>
            <a:ext cx="8496942" cy="6192688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410445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FF00"/>
                </a:solidFill>
              </a:rPr>
              <a:t>Наркотики  </a:t>
            </a:r>
            <a:r>
              <a:rPr lang="ru-RU" sz="2800" dirty="0">
                <a:solidFill>
                  <a:srgbClr val="FFFF00"/>
                </a:solidFill>
              </a:rPr>
              <a:t>требуют 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b="1" dirty="0" smtClean="0">
                <a:solidFill>
                  <a:srgbClr val="FFFF00"/>
                </a:solidFill>
              </a:rPr>
              <a:t>постепенного  </a:t>
            </a:r>
            <a:r>
              <a:rPr lang="ru-RU" sz="2800" b="1" dirty="0">
                <a:solidFill>
                  <a:srgbClr val="FFFF00"/>
                </a:solidFill>
              </a:rPr>
              <a:t>увеличения приема. </a:t>
            </a:r>
            <a:r>
              <a:rPr lang="ru-RU" sz="2800" dirty="0">
                <a:solidFill>
                  <a:srgbClr val="FFFF00"/>
                </a:solidFill>
              </a:rPr>
              <a:t>Наркотики истинные оковы тьмы, наркотики ставят человека в безвыходное положение. Наркотики делают человека рабом.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GlowDiffused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658" y="4435285"/>
            <a:ext cx="3072813" cy="2090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157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228928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effectLst/>
              </a:rPr>
              <a:t>Самый страшный  спутник  наркоманов - </a:t>
            </a:r>
            <a:r>
              <a:rPr lang="ru-RU" sz="3300" b="1" dirty="0" smtClean="0">
                <a:solidFill>
                  <a:schemeClr val="bg1"/>
                </a:solidFill>
                <a:effectLst/>
              </a:rPr>
              <a:t>СПИД </a:t>
            </a:r>
            <a:r>
              <a:rPr lang="ru-RU" sz="3100" b="1" dirty="0" smtClean="0">
                <a:effectLst/>
              </a:rPr>
              <a:t>(заражение  происходит  через   иглу, когда шприц  идет “по кругу”). Сегодня можно говорить уже об эпидемии этой болезни.</a:t>
            </a:r>
            <a:r>
              <a:rPr lang="ru-RU" sz="2700" dirty="0" smtClean="0">
                <a:effectLst/>
              </a:rPr>
              <a:t/>
            </a:r>
            <a:br>
              <a:rPr lang="ru-RU" sz="2700" dirty="0" smtClean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sz="2700" dirty="0" smtClean="0">
                <a:solidFill>
                  <a:srgbClr val="000000"/>
                </a:solidFill>
                <a:effectLst/>
                <a:latin typeface="Arial"/>
              </a:rPr>
              <a:t>По</a:t>
            </a:r>
            <a:r>
              <a:rPr lang="ru-RU" sz="2700" dirty="0">
                <a:solidFill>
                  <a:srgbClr val="000000"/>
                </a:solidFill>
                <a:effectLst/>
                <a:latin typeface="Arial"/>
              </a:rPr>
              <a:t> некоторым данным, </a:t>
            </a:r>
            <a:r>
              <a:rPr lang="ru-RU" sz="2700" b="1" dirty="0">
                <a:solidFill>
                  <a:srgbClr val="FFFF00"/>
                </a:solidFill>
                <a:effectLst/>
                <a:latin typeface="Arial"/>
              </a:rPr>
              <a:t>до 80</a:t>
            </a:r>
            <a:r>
              <a:rPr lang="ru-RU" sz="2700" b="1" dirty="0" smtClean="0">
                <a:solidFill>
                  <a:srgbClr val="FFFF00"/>
                </a:solidFill>
                <a:effectLst/>
                <a:latin typeface="Arial"/>
              </a:rPr>
              <a:t>%  </a:t>
            </a:r>
            <a:r>
              <a:rPr lang="ru-RU" sz="2700" b="1" dirty="0" smtClean="0"/>
              <a:t>ВИЧ-инфицированных </a:t>
            </a:r>
            <a:r>
              <a:rPr lang="ru-RU" sz="2700" dirty="0" smtClean="0">
                <a:solidFill>
                  <a:srgbClr val="000000"/>
                </a:solidFill>
                <a:effectLst/>
                <a:latin typeface="Arial"/>
              </a:rPr>
              <a:t>—</a:t>
            </a:r>
            <a:r>
              <a:rPr lang="ru-RU" sz="2700" dirty="0">
                <a:solidFill>
                  <a:srgbClr val="000000"/>
                </a:solidFill>
                <a:effectLst/>
                <a:latin typeface="Arial"/>
              </a:rPr>
              <a:t> наркоманы. Есть и такие цифры один шприцевый наркоман за год может заразить СПИДом </a:t>
            </a:r>
            <a:r>
              <a:rPr lang="ru-RU" sz="2700" b="1" dirty="0">
                <a:solidFill>
                  <a:srgbClr val="FFFF00"/>
                </a:solidFill>
                <a:effectLst/>
                <a:latin typeface="Arial"/>
              </a:rPr>
              <a:t>около 100 человек</a:t>
            </a:r>
            <a:r>
              <a:rPr lang="ru-RU" sz="2700" dirty="0">
                <a:solidFill>
                  <a:srgbClr val="000000"/>
                </a:solidFill>
                <a:effectLst/>
                <a:latin typeface="Arial"/>
              </a:rPr>
              <a:t>, в том числе и тех, кто наркотики не потребляет. В последнее время выросло число </a:t>
            </a:r>
            <a:r>
              <a:rPr lang="ru-RU" sz="2700" dirty="0" smtClean="0">
                <a:solidFill>
                  <a:srgbClr val="000000"/>
                </a:solidFill>
                <a:effectLst/>
                <a:latin typeface="Arial"/>
              </a:rPr>
              <a:t>инфицированных  </a:t>
            </a:r>
            <a:r>
              <a:rPr lang="ru-RU" sz="2700" b="1" dirty="0" smtClean="0"/>
              <a:t>женщин-наркоманок.  </a:t>
            </a:r>
            <a:r>
              <a:rPr lang="ru-RU" sz="2700" dirty="0" smtClean="0">
                <a:solidFill>
                  <a:srgbClr val="000000"/>
                </a:solidFill>
                <a:effectLst/>
                <a:latin typeface="Arial"/>
              </a:rPr>
              <a:t>Ребенок</a:t>
            </a:r>
            <a:r>
              <a:rPr lang="ru-RU" sz="2700" dirty="0">
                <a:solidFill>
                  <a:srgbClr val="000000"/>
                </a:solidFill>
                <a:effectLst/>
                <a:latin typeface="Arial"/>
              </a:rPr>
              <a:t>, родившийся у такой матери, часто получает от нее вирус СПИД и</a:t>
            </a:r>
            <a:r>
              <a:rPr lang="ru-RU" sz="2700" b="1" dirty="0">
                <a:solidFill>
                  <a:srgbClr val="FF0000"/>
                </a:solidFill>
                <a:effectLst/>
                <a:latin typeface="Arial"/>
              </a:rPr>
              <a:t> </a:t>
            </a:r>
            <a:r>
              <a:rPr lang="ru-RU" sz="2700" b="1" dirty="0">
                <a:solidFill>
                  <a:srgbClr val="FFFF00"/>
                </a:solidFill>
                <a:effectLst/>
                <a:latin typeface="Arial"/>
              </a:rPr>
              <a:t>погибает в первые 5 — 6 лет своей </a:t>
            </a:r>
            <a:r>
              <a:rPr lang="ru-RU" sz="2700" b="1" dirty="0" smtClean="0">
                <a:solidFill>
                  <a:srgbClr val="FFFF00"/>
                </a:solidFill>
                <a:effectLst/>
                <a:latin typeface="Arial"/>
              </a:rPr>
              <a:t>жизни.</a:t>
            </a:r>
            <a:r>
              <a:rPr lang="ru-RU" b="1" dirty="0">
                <a:solidFill>
                  <a:srgbClr val="FF0000"/>
                </a:solidFill>
                <a:effectLst/>
                <a:latin typeface="Arial"/>
              </a:rPr>
              <a:t/>
            </a:r>
            <a:br>
              <a:rPr lang="ru-RU" b="1" dirty="0">
                <a:solidFill>
                  <a:srgbClr val="FF0000"/>
                </a:solidFill>
                <a:effectLst/>
                <a:latin typeface="Arial"/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90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309</TotalTime>
  <Words>609</Words>
  <Application>Microsoft Office PowerPoint</Application>
  <PresentationFormat>Экран (4:3)</PresentationFormat>
  <Paragraphs>60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Algerian</vt:lpstr>
      <vt:lpstr>Arial</vt:lpstr>
      <vt:lpstr>Bookman Old Style</vt:lpstr>
      <vt:lpstr>Constantia</vt:lpstr>
      <vt:lpstr>Stencil</vt:lpstr>
      <vt:lpstr>Times New Roman</vt:lpstr>
      <vt:lpstr>Wingdings 2</vt:lpstr>
      <vt:lpstr>Бумажная</vt:lpstr>
      <vt:lpstr>Наркотики, курение, алкоголизм.</vt:lpstr>
      <vt:lpstr>Презентация PowerPoint</vt:lpstr>
      <vt:lpstr>НАРКОТИК в широком  смысле - психоактивное средство,   снижающее   физическую  и умственную   активность,  притупляющее боль  и  оказывающее   успокаивающее  и снотворное   действие.</vt:lpstr>
      <vt:lpstr>Наркотики разрушают и уносят миллионы жизней каждый год. Наркотики стали для многих частью их жизни. Около  200 миллионов человек во всем мире связали свою жизнь и наркотики. Большинство молодежи даже не понимает в полной мере какой вред они наносят себе и своим близким  с  очередной  дозой.</vt:lpstr>
      <vt:lpstr>Презентация PowerPoint</vt:lpstr>
      <vt:lpstr>Вред от наркотиков</vt:lpstr>
      <vt:lpstr>Презентация PowerPoint</vt:lpstr>
      <vt:lpstr>Презентация PowerPoint</vt:lpstr>
      <vt:lpstr>Самый страшный  спутник  наркоманов - СПИД (заражение  происходит  через   иглу, когда шприц  идет “по кругу”). Сегодня можно говорить уже об эпидемии этой болезни.  По некоторым данным, до 80%  ВИЧ-инфицированных — наркоманы. Есть и такие цифры один шприцевый наркоман за год может заразить СПИДом около 100 человек, в том числе и тех, кто наркотики не потребляет. В последнее время выросло число инфицированных  женщин-наркоманок.  Ребенок, родившийся у такой матери, часто получает от нее вирус СПИД и погибает в первые 5 — 6 лет своей жизни. </vt:lpstr>
      <vt:lpstr>Последствия.</vt:lpstr>
      <vt:lpstr> Жизнь наркомана, солдат воевавший в Афганистане еще при СССР, именно там он начал употреблять наркотики. По его словам нет ничего лучшего, чем наркотики. </vt:lpstr>
      <vt:lpstr>Фотографии людей до и после того, как они начали принимать наркотики</vt:lpstr>
      <vt:lpstr>4 правила «Нет» наркотикам</vt:lpstr>
      <vt:lpstr>Курение</vt:lpstr>
      <vt:lpstr>Общие сведения</vt:lpstr>
      <vt:lpstr>Вред курения.</vt:lpstr>
      <vt:lpstr>При  пассивном  курении  некурящий человек  страдает  больше</vt:lpstr>
      <vt:lpstr>Нет  такого  органа, который  бы  не  поражался табаком: почки  и  мочевой  пузырь, половые железы  и  кровеносные  сосуды, головной  мозг и печень. Смертельная  доза  для  взрослого  человека содержится  в  одной  пачке сигарет,  если  её выкурить  сразу,  а для  подростков  — полпачки.</vt:lpstr>
      <vt:lpstr>Презентация PowerPoint</vt:lpstr>
      <vt:lpstr>О пьянстве и  алкоголизме.</vt:lpstr>
      <vt:lpstr>Влияние  алкоголя  на организм</vt:lpstr>
      <vt:lpstr>Презентация PowerPoint</vt:lpstr>
      <vt:lpstr>Острое  отравление  никотином (тошнота, рвота, частый  пульс, судороги, подъём кровяного давления) наблюдается  обычно  при  первых попытках  курить. Не  испытывай  судьбу,  скажи  курению, алкоголю   и  наркотикам  НЕТ!</vt:lpstr>
    </vt:vector>
  </TitlesOfParts>
  <Company>ORG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Наркотики и курение</dc:title>
  <dc:creator>User</dc:creator>
  <cp:lastModifiedBy>Пользователь</cp:lastModifiedBy>
  <cp:revision>46</cp:revision>
  <dcterms:created xsi:type="dcterms:W3CDTF">2013-10-01T15:39:51Z</dcterms:created>
  <dcterms:modified xsi:type="dcterms:W3CDTF">2020-08-10T07:15:42Z</dcterms:modified>
</cp:coreProperties>
</file>